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  <p:sldMasterId id="2147483709" r:id="rId3"/>
  </p:sldMasterIdLst>
  <p:notesMasterIdLst>
    <p:notesMasterId r:id="rId34"/>
  </p:notesMasterIdLst>
  <p:sldIdLst>
    <p:sldId id="256" r:id="rId4"/>
    <p:sldId id="312" r:id="rId5"/>
    <p:sldId id="284" r:id="rId6"/>
    <p:sldId id="288" r:id="rId7"/>
    <p:sldId id="285" r:id="rId8"/>
    <p:sldId id="286" r:id="rId9"/>
    <p:sldId id="287" r:id="rId10"/>
    <p:sldId id="314" r:id="rId11"/>
    <p:sldId id="259" r:id="rId12"/>
    <p:sldId id="290" r:id="rId13"/>
    <p:sldId id="291" r:id="rId14"/>
    <p:sldId id="292" r:id="rId15"/>
    <p:sldId id="294" r:id="rId16"/>
    <p:sldId id="271" r:id="rId17"/>
    <p:sldId id="295" r:id="rId18"/>
    <p:sldId id="296" r:id="rId19"/>
    <p:sldId id="315" r:id="rId20"/>
    <p:sldId id="299" r:id="rId21"/>
    <p:sldId id="298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10" r:id="rId30"/>
    <p:sldId id="308" r:id="rId31"/>
    <p:sldId id="309" r:id="rId32"/>
    <p:sldId id="278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70080"/>
  </p:normalViewPr>
  <p:slideViewPr>
    <p:cSldViewPr snapToGrid="0" snapToObjects="1">
      <p:cViewPr varScale="1">
        <p:scale>
          <a:sx n="72" d="100"/>
          <a:sy n="72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F7388-3EC4-4C92-A555-53BBE0295BC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D4F1-D401-4CCD-A0EF-F41AA0D8C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-page_applica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最近读了一本书叫深入浅出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，感觉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这个工具库提供了一种挺不错的异步解决方案，今天给大家分享一下我的一些理解一下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在肖征的</a:t>
            </a:r>
            <a:r>
              <a:rPr kumimoji="1" lang="en-US" altLang="zh-CN" dirty="0" err="1"/>
              <a:t>Observerble</a:t>
            </a:r>
            <a:r>
              <a:rPr kumimoji="1" lang="zh-CN" altLang="en-US" dirty="0"/>
              <a:t>的原理剖析上做一些基础的相关的实践补充，希望能让大家理解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的核心思想</a:t>
            </a:r>
            <a:endParaRPr kumimoji="1" lang="en-US" altLang="zh-CN" dirty="0"/>
          </a:p>
          <a:p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5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没错，他有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异步的方式来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但是相对于</a:t>
            </a:r>
            <a:r>
              <a:rPr kumimoji="1" lang="en-US" altLang="zh-CN" dirty="0" err="1"/>
              <a:t>lodash</a:t>
            </a:r>
            <a:r>
              <a:rPr kumimoji="1" lang="zh-CN" altLang="en-US" dirty="0"/>
              <a:t>的开箱即用，由于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着重处理异步事件，所以需要引入一个概念，流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02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每当我们对同一个资源同时做多次的非同步存取时，就可能发生</a:t>
            </a:r>
            <a:r>
              <a:rPr lang="en" altLang="zh-CN" sz="1200" dirty="0"/>
              <a:t>Race Condition </a:t>
            </a:r>
            <a:r>
              <a:rPr lang="zh-CN" altLang="en-US" sz="1200" dirty="0"/>
              <a:t>的问题。比如说我们发了一个</a:t>
            </a:r>
            <a:r>
              <a:rPr lang="en" altLang="zh-CN" sz="1200" dirty="0"/>
              <a:t>Request </a:t>
            </a:r>
            <a:r>
              <a:rPr lang="zh-CN" altLang="en-US" sz="1200" dirty="0"/>
              <a:t>更新使用者资料，然后我们又立即发送另一个</a:t>
            </a:r>
            <a:r>
              <a:rPr lang="en" altLang="zh-CN" sz="1200" dirty="0"/>
              <a:t>Request </a:t>
            </a:r>
            <a:r>
              <a:rPr lang="zh-CN" altLang="en-US" sz="1200" dirty="0"/>
              <a:t>取得使用者资料，这时第一个</a:t>
            </a:r>
            <a:r>
              <a:rPr lang="en" altLang="zh-CN" sz="1200" dirty="0"/>
              <a:t>Request </a:t>
            </a:r>
            <a:r>
              <a:rPr lang="zh-CN" altLang="en-US" sz="1200" dirty="0"/>
              <a:t>和第二个</a:t>
            </a:r>
            <a:r>
              <a:rPr lang="en" altLang="zh-CN" sz="1200" dirty="0"/>
              <a:t>Request </a:t>
            </a:r>
            <a:r>
              <a:rPr lang="zh-CN" altLang="en-US" sz="1200" dirty="0"/>
              <a:t>先后顺序就会影响到最终接收到的结果不同，这就是</a:t>
            </a:r>
            <a:r>
              <a:rPr lang="en" altLang="zh-CN" sz="1200" dirty="0"/>
              <a:t>Race Condition</a:t>
            </a:r>
            <a:r>
              <a:rPr lang="zh-CN" altLang="en" sz="1200" dirty="0"/>
              <a:t>。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/>
              <a:t>Memory Leak</a:t>
            </a:r>
            <a:r>
              <a:rPr lang="zh-CN" altLang="en-US" sz="1200" dirty="0"/>
              <a:t>是最常被大家忽略的一点。原因是在传统网站的行为，我们每次换页都是整页重刷，并重新执行</a:t>
            </a:r>
            <a:r>
              <a:rPr lang="en" altLang="zh-CN" sz="1200" dirty="0"/>
              <a:t>JavaScript</a:t>
            </a:r>
            <a:r>
              <a:rPr lang="zh-CN" altLang="en" sz="1200" dirty="0"/>
              <a:t>，</a:t>
            </a:r>
            <a:r>
              <a:rPr lang="zh-CN" altLang="en-US" sz="1200" dirty="0"/>
              <a:t>所以不太需要理会记忆体的问题！但是当我们希望将网站做得像应用程式时，这件事就变得很重要。例如做</a:t>
            </a:r>
            <a:r>
              <a:rPr lang="en" altLang="zh-CN" sz="1200" dirty="0">
                <a:hlinkClick r:id="rId3"/>
              </a:rPr>
              <a:t>SPA</a:t>
            </a:r>
            <a:r>
              <a:rPr lang="en" altLang="zh-CN" sz="1200" dirty="0"/>
              <a:t> (Single Page Application)</a:t>
            </a:r>
            <a:r>
              <a:rPr lang="zh-CN" altLang="en-US" sz="1200" dirty="0"/>
              <a:t>网站时，我们是透过</a:t>
            </a:r>
            <a:r>
              <a:rPr lang="en" altLang="zh-CN" sz="1200" dirty="0"/>
              <a:t>JavaScript</a:t>
            </a:r>
            <a:r>
              <a:rPr lang="zh-CN" altLang="en-US" sz="1200" dirty="0"/>
              <a:t>来达到切换页面的内容，这时如果有对</a:t>
            </a:r>
            <a:r>
              <a:rPr lang="en" altLang="zh-CN" sz="1200" dirty="0"/>
              <a:t>DOM</a:t>
            </a:r>
            <a:r>
              <a:rPr lang="zh-CN" altLang="en-US" sz="1200" dirty="0"/>
              <a:t>注册监听事件，而没有在适当的时机点把监听的事件移除，就有可能造成</a:t>
            </a:r>
            <a:r>
              <a:rPr lang="en" altLang="zh-CN" sz="1200" dirty="0"/>
              <a:t>Memory Leak</a:t>
            </a:r>
            <a:r>
              <a:rPr lang="zh-CN" altLang="en" sz="1200" dirty="0"/>
              <a:t>。</a:t>
            </a:r>
            <a:r>
              <a:rPr lang="zh-CN" altLang="en-US" sz="1200" dirty="0"/>
              <a:t>比如说在</a:t>
            </a:r>
            <a:r>
              <a:rPr lang="en" altLang="zh-CN" sz="1200" dirty="0"/>
              <a:t>A</a:t>
            </a:r>
            <a:r>
              <a:rPr lang="zh-CN" altLang="en-US" sz="1200" dirty="0"/>
              <a:t>页面监听</a:t>
            </a:r>
            <a:r>
              <a:rPr lang="en" altLang="zh-CN" sz="1200" dirty="0"/>
              <a:t>body</a:t>
            </a:r>
            <a:r>
              <a:rPr lang="zh-CN" altLang="en-US" sz="1200" dirty="0"/>
              <a:t>的</a:t>
            </a:r>
            <a:r>
              <a:rPr lang="en" altLang="zh-CN" sz="1200" dirty="0"/>
              <a:t>scroll</a:t>
            </a:r>
            <a:r>
              <a:rPr lang="zh-CN" altLang="en-US" sz="1200" dirty="0"/>
              <a:t>事件，但页面切换时，没有把</a:t>
            </a:r>
            <a:r>
              <a:rPr lang="en" altLang="zh-CN" sz="1200" dirty="0"/>
              <a:t>scroll</a:t>
            </a:r>
            <a:r>
              <a:rPr lang="zh-CN" altLang="en-US" sz="1200" dirty="0"/>
              <a:t>的监听事件移除。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525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有非同步行为时，应用程式的状态就会变得非常复杂！比如说我们有一支付费用户才能播放的影片，首先可能要先抓取这部影片的资讯，接着我们要在播放时去验证使用者是否有权限播放，而使用者也有可能再按下播放后又立即按了取消，而这些都是非同步执行，这时就会各种复杂的状态需要处理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6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Reactive Programming</a:t>
            </a:r>
          </a:p>
          <a:p>
            <a:r>
              <a:rPr lang="en" altLang="zh-CN" dirty="0"/>
              <a:t>Reactive Programming</a:t>
            </a:r>
            <a:r>
              <a:rPr lang="zh-CN" altLang="en-US" dirty="0"/>
              <a:t>简单来说就是</a:t>
            </a:r>
            <a:r>
              <a:rPr lang="zh-CN" altLang="en-US" b="1" dirty="0"/>
              <a:t>当变数或资源发生变动时，由变数或资源自动告诉我发生变动了</a:t>
            </a:r>
            <a:endParaRPr lang="zh-CN" altLang="en-US" dirty="0"/>
          </a:p>
          <a:p>
            <a:pPr lvl="1"/>
            <a:r>
              <a:rPr lang="zh-CN" altLang="en-US" dirty="0"/>
              <a:t>当发生变动</a:t>
            </a:r>
            <a:r>
              <a:rPr lang="en-US" altLang="zh-CN" dirty="0"/>
              <a:t>=&gt; </a:t>
            </a:r>
            <a:r>
              <a:rPr lang="zh-CN" altLang="en-US" dirty="0"/>
              <a:t>非同步：不知道什么时候会发生变动，反正变动时要跟我说</a:t>
            </a:r>
          </a:p>
          <a:p>
            <a:pPr lvl="1"/>
            <a:r>
              <a:rPr lang="zh-CN" altLang="en-US" dirty="0"/>
              <a:t>由变数自动告知我</a:t>
            </a:r>
            <a:r>
              <a:rPr lang="en-US" altLang="zh-CN" dirty="0"/>
              <a:t>=&gt; </a:t>
            </a:r>
            <a:r>
              <a:rPr lang="zh-CN" altLang="en-US" dirty="0"/>
              <a:t>我不用写通知我的每一步程式码</a:t>
            </a:r>
          </a:p>
          <a:p>
            <a:br>
              <a:rPr lang="zh-CN" altLang="en-US" dirty="0"/>
            </a:br>
            <a:r>
              <a:rPr lang="zh-CN" altLang="en-US" dirty="0"/>
              <a:t>当我们在使用</a:t>
            </a:r>
            <a:r>
              <a:rPr lang="en" altLang="zh-CN" dirty="0" err="1"/>
              <a:t>vue</a:t>
            </a:r>
            <a:r>
              <a:rPr lang="zh-CN" altLang="en-US" dirty="0"/>
              <a:t>开发时，只要一有绑定的变数发生改变，相关的变数及画面也会跟着变动，而开发者不需要写这其中如何</a:t>
            </a:r>
            <a:r>
              <a:rPr lang="zh-CN" altLang="en-US" b="1" dirty="0"/>
              <a:t>通知</a:t>
            </a:r>
            <a:r>
              <a:rPr lang="zh-CN" altLang="en-US" dirty="0"/>
              <a:t>发生变化的每一步程式码，只需要</a:t>
            </a:r>
            <a:r>
              <a:rPr lang="zh-CN" altLang="en-US" b="1" dirty="0"/>
              <a:t>专注在发生变化时要做什么事</a:t>
            </a:r>
            <a:r>
              <a:rPr lang="zh-CN" altLang="en-US" dirty="0"/>
              <a:t>，这就是典型的</a:t>
            </a:r>
            <a:r>
              <a:rPr lang="en" altLang="zh-CN" dirty="0"/>
              <a:t>Reactive Programming (</a:t>
            </a:r>
            <a:r>
              <a:rPr lang="zh-CN" altLang="en-US" dirty="0"/>
              <a:t>记得必须是由变数或资源主动告知！</a:t>
            </a:r>
            <a:r>
              <a:rPr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80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Functional Programming </a:t>
            </a:r>
            <a:r>
              <a:rPr lang="zh-CN" altLang="en-US" dirty="0"/>
              <a:t>是一种编程范式</a:t>
            </a:r>
            <a:r>
              <a:rPr lang="en-US" altLang="zh-CN" dirty="0"/>
              <a:t>(</a:t>
            </a:r>
            <a:r>
              <a:rPr lang="en" altLang="zh-CN" dirty="0"/>
              <a:t>programming paradigm)</a:t>
            </a:r>
            <a:r>
              <a:rPr lang="zh-CN" altLang="en" dirty="0"/>
              <a:t>，</a:t>
            </a:r>
            <a:r>
              <a:rPr lang="zh-CN" altLang="en-US" dirty="0"/>
              <a:t>就像</a:t>
            </a:r>
            <a:r>
              <a:rPr lang="en" altLang="zh-CN" dirty="0"/>
              <a:t>Object-oriented Programming(OOP)</a:t>
            </a:r>
            <a:r>
              <a:rPr lang="zh-CN" altLang="en-US" dirty="0"/>
              <a:t>一样，就是一种写程式的方法论，这些方法论告诉我们如何思考及解决问题。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函式能够被赋值给变数</a:t>
            </a:r>
            <a:endParaRPr lang="en-US" altLang="zh-CN" b="1" dirty="0"/>
          </a:p>
          <a:p>
            <a:r>
              <a:rPr lang="zh-CN" altLang="en-US" b="1" dirty="0"/>
              <a:t>函式能被当作参数传入</a:t>
            </a:r>
            <a:br>
              <a:rPr lang="zh-CN" altLang="en-US" dirty="0"/>
            </a:br>
            <a:r>
              <a:rPr lang="zh-CN" altLang="en-US" b="1" dirty="0"/>
              <a:t>函式能被当作回传值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9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可读性高</a:t>
            </a:r>
          </a:p>
          <a:p>
            <a:r>
              <a:rPr lang="zh-CN" altLang="en-US" dirty="0"/>
              <a:t>当我们透过一系列的函式封装资料的操作过程，程式码能变得非常的简洁且可读性极高，例如下面的例子</a:t>
            </a:r>
          </a:p>
          <a:p>
            <a:r>
              <a:rPr lang="zh-CN" altLang="en-US" b="1" dirty="0"/>
              <a:t>可维护性高</a:t>
            </a:r>
          </a:p>
          <a:p>
            <a:r>
              <a:rPr lang="zh-CN" altLang="en-US" dirty="0"/>
              <a:t>因为</a:t>
            </a:r>
            <a:r>
              <a:rPr lang="en" altLang="zh-CN" dirty="0"/>
              <a:t>Pure function </a:t>
            </a:r>
            <a:r>
              <a:rPr lang="zh-CN" altLang="en-US" dirty="0"/>
              <a:t>等特性，执行结果不依赖外部状态，且不会对外部环境有任何操作，使</a:t>
            </a:r>
            <a:r>
              <a:rPr lang="en" altLang="zh-CN" dirty="0"/>
              <a:t>Functional Programming </a:t>
            </a:r>
            <a:r>
              <a:rPr lang="zh-CN" altLang="en-US" dirty="0"/>
              <a:t>能更好的除错及撰写单元测试。</a:t>
            </a:r>
          </a:p>
          <a:p>
            <a:r>
              <a:rPr lang="zh-CN" altLang="en-US" b="1" dirty="0"/>
              <a:t>易于并行</a:t>
            </a:r>
            <a:r>
              <a:rPr lang="en-US" altLang="zh-CN" b="1" dirty="0"/>
              <a:t>/</a:t>
            </a:r>
            <a:r>
              <a:rPr lang="zh-CN" altLang="en-US" b="1" dirty="0"/>
              <a:t>平行处理</a:t>
            </a:r>
          </a:p>
          <a:p>
            <a:r>
              <a:rPr lang="en" altLang="zh-CN" dirty="0"/>
              <a:t>Functional Programming </a:t>
            </a:r>
            <a:r>
              <a:rPr lang="zh-CN" altLang="en-US" dirty="0"/>
              <a:t>易于做并行</a:t>
            </a:r>
            <a:r>
              <a:rPr lang="en-US" altLang="zh-CN" dirty="0"/>
              <a:t>/</a:t>
            </a:r>
            <a:r>
              <a:rPr lang="zh-CN" altLang="en-US" dirty="0"/>
              <a:t>平行</a:t>
            </a:r>
            <a:r>
              <a:rPr lang="en-US" altLang="zh-CN" dirty="0"/>
              <a:t>(</a:t>
            </a:r>
            <a:r>
              <a:rPr lang="en" altLang="zh-CN" dirty="0"/>
              <a:t>Concurrency/Parallel)</a:t>
            </a:r>
            <a:r>
              <a:rPr lang="zh-CN" altLang="en-US" dirty="0"/>
              <a:t>处理，因为我们基本上只做运算不碰</a:t>
            </a:r>
            <a:r>
              <a:rPr lang="en" altLang="zh-CN" dirty="0"/>
              <a:t>I/O</a:t>
            </a:r>
            <a:r>
              <a:rPr lang="zh-CN" altLang="en" dirty="0"/>
              <a:t>，</a:t>
            </a:r>
            <a:r>
              <a:rPr lang="zh-CN" altLang="en-US" dirty="0"/>
              <a:t>再加上没有</a:t>
            </a:r>
            <a:r>
              <a:rPr lang="en" altLang="zh-CN" dirty="0"/>
              <a:t>Side Effect </a:t>
            </a:r>
            <a:r>
              <a:rPr lang="zh-CN" altLang="en-US" dirty="0"/>
              <a:t>的特性，所以较不用担心</a:t>
            </a:r>
            <a:r>
              <a:rPr lang="en" altLang="zh-CN" dirty="0"/>
              <a:t>deadlock </a:t>
            </a:r>
            <a:r>
              <a:rPr lang="zh-CN" altLang="en-US" dirty="0"/>
              <a:t>等问题。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我们来看看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2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来看这个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之前我们先看几个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60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当我们在优酷看影片时往下滚动画面，影片会变成一个小视窗在右下角，这个视窗还能够拖拉移动位置。这个功能可以让使用者一边看留言同时又能看影片，且不影响其他的资讯显示，真的是很不错的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1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弥补动态语言没有强类型的部分制约 避免低级错误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提升工作效率：结对编程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重构时避免引入新的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，测试保证了原有功能的正常运作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703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为什么用的人少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41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今天打算从三个方面来说说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是什么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为什么要使用它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zh-CN" altLang="en-US" dirty="0"/>
              <a:t>怎么使用它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endParaRPr kumimoji="1" lang="en-US" altLang="zh-CN" dirty="0"/>
          </a:p>
          <a:p>
            <a:r>
              <a:rPr kumimoji="1" lang="zh-CN" altLang="en-US" dirty="0"/>
              <a:t>希望能为大家介绍清楚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这个库的一个核心思想，使用场景，他的一些优点与局限性</a:t>
            </a:r>
            <a:endParaRPr kumimoji="1" lang="en-US" altLang="zh-CN" dirty="0"/>
          </a:p>
          <a:p>
            <a:r>
              <a:rPr kumimoji="1" lang="zh-CN" altLang="en-US" dirty="0"/>
              <a:t>为我们之后的项目选型提供一个思路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那么首先，看个很有意思的图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7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大家猜一下，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Jquery</a:t>
            </a:r>
            <a:r>
              <a:rPr kumimoji="1" lang="zh-CN" altLang="en-US" dirty="0"/>
              <a:t> 下载排行图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RxJS</a:t>
            </a:r>
            <a:r>
              <a:rPr kumimoji="1" lang="zh-CN" altLang="en-US" dirty="0"/>
              <a:t> 属于 </a:t>
            </a:r>
            <a:r>
              <a:rPr kumimoji="1" lang="en-US" altLang="zh-CN" dirty="0"/>
              <a:t>Angular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咱们这边技术栈较多的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三大框架的历史对比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起源 维护时间 使用人数 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数 周下载数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393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10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左边是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的学习曲线，右右边这幅图是</a:t>
            </a:r>
            <a:r>
              <a:rPr kumimoji="1" lang="en-US" altLang="zh-CN" dirty="0"/>
              <a:t>Maarten Hus 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GOTO</a:t>
            </a:r>
            <a:r>
              <a:rPr kumimoji="1" lang="zh-CN" altLang="en-US" dirty="0"/>
              <a:t> 会议上送给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的一张图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Angular</a:t>
            </a:r>
            <a:r>
              <a:rPr kumimoji="1" lang="zh-CN" altLang="en-US" dirty="0"/>
              <a:t>的学习者说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是学习曲线比较陡峭的框架之一，当你学不会的时候坚持一下，就会距离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的思想更进一步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RxJS</a:t>
            </a:r>
            <a:r>
              <a:rPr kumimoji="1" lang="zh-CN" altLang="en-US" dirty="0"/>
              <a:t>的学习者往往没有没有机会说出这句话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Angular2</a:t>
            </a:r>
            <a:r>
              <a:rPr kumimoji="1" lang="zh-CN" altLang="en-US" dirty="0"/>
              <a:t>以及之后的版本，将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的思想集成在了框架内，成为其数据流控制的核心思想，所以可能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就在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学习曲线下降的的某一段内</a:t>
            </a:r>
            <a:endParaRPr kumimoji="1" lang="en-US" altLang="zh-CN" dirty="0"/>
          </a:p>
          <a:p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9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 err="1"/>
              <a:t>RxJS</a:t>
            </a:r>
            <a:r>
              <a:rPr lang="en" altLang="zh-CN" sz="1200" dirty="0"/>
              <a:t> </a:t>
            </a:r>
            <a:r>
              <a:rPr lang="zh-CN" altLang="en-US" sz="1200" dirty="0"/>
              <a:t>是 </a:t>
            </a:r>
            <a:r>
              <a:rPr lang="en" altLang="zh-CN" sz="1200" dirty="0"/>
              <a:t>Reactive Extensions for JavaScript </a:t>
            </a:r>
            <a:r>
              <a:rPr lang="zh-CN" altLang="en-US" sz="1200" dirty="0"/>
              <a:t>的缩写，起源于 </a:t>
            </a:r>
            <a:r>
              <a:rPr lang="en" altLang="zh-CN" sz="1200" dirty="0"/>
              <a:t>Reactive Extensions</a:t>
            </a:r>
            <a:r>
              <a:rPr lang="zh-CN" altLang="en" sz="1200" dirty="0"/>
              <a:t>，</a:t>
            </a:r>
            <a:r>
              <a:rPr lang="zh-CN" altLang="en-US" sz="1200" dirty="0"/>
              <a:t>是一个基于可观测数据流在异步编程应用中的库。</a:t>
            </a:r>
            <a:endParaRPr lang="en-US" altLang="zh-CN" sz="12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当然其实并没有这么夸张，我们慢慢来看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RxJS</a:t>
            </a:r>
            <a:r>
              <a:rPr kumimoji="1" lang="zh-CN" altLang="en-US" dirty="0"/>
              <a:t>是啥，这句话我觉得比喻的非常合理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首先，</a:t>
            </a:r>
            <a:r>
              <a:rPr kumimoji="1" lang="en-US" altLang="zh-CN" dirty="0" err="1"/>
              <a:t>Lodash</a:t>
            </a:r>
            <a:r>
              <a:rPr kumimoji="1" lang="zh-CN" altLang="en-US" dirty="0"/>
              <a:t>是一个</a:t>
            </a:r>
            <a:r>
              <a:rPr kumimoji="1" lang="en-US" altLang="zh-CN" dirty="0"/>
              <a:t>JS</a:t>
            </a:r>
            <a:r>
              <a:rPr kumimoji="1" lang="zh-CN" altLang="en-US" dirty="0"/>
              <a:t>的实用工具库，在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上的周下载量非常的高，非常的高，在最后跟大家揭晓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咱们可以回忆一下</a:t>
            </a:r>
            <a:r>
              <a:rPr kumimoji="1" lang="en-US" altLang="zh-CN" dirty="0" err="1"/>
              <a:t>lodash</a:t>
            </a:r>
            <a:r>
              <a:rPr kumimoji="1" lang="zh-CN" altLang="en-US" dirty="0"/>
              <a:t>，我用的不多，但是觉得这个工具给我留下的印象就是，能够非常简洁的达到目的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那么对于异步，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也能处理的想</a:t>
            </a:r>
            <a:r>
              <a:rPr kumimoji="1" lang="en-US" altLang="zh-CN" dirty="0" err="1"/>
              <a:t>lodash</a:t>
            </a:r>
            <a:r>
              <a:rPr kumimoji="1" lang="zh-CN" altLang="en-US" dirty="0"/>
              <a:t>一样简洁优雅吗？咱们看个</a:t>
            </a:r>
            <a:r>
              <a:rPr kumimoji="1" lang="en-US" altLang="zh-CN" dirty="0"/>
              <a:t>demo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Demo : </a:t>
            </a:r>
            <a:r>
              <a:rPr kumimoji="1" lang="zh-CN" altLang="en-US" dirty="0"/>
              <a:t>隔一秒输出一个数字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那么加一个条件呢：只输出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个数字然后停止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我觉得相对于原生</a:t>
            </a:r>
            <a:r>
              <a:rPr kumimoji="1" lang="en-US" altLang="zh-CN" dirty="0"/>
              <a:t>JS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大大地降低了咱们的代码量与维护难度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之二：</a:t>
            </a:r>
            <a:endParaRPr kumimoji="1" lang="en-US" altLang="zh-CN" dirty="0"/>
          </a:p>
          <a:p>
            <a:r>
              <a:rPr kumimoji="1" lang="zh-CN" altLang="en-US" dirty="0"/>
              <a:t>非常好用，而且拥有非常之多的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那类比一下，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肯定也拥有很多</a:t>
            </a:r>
            <a:r>
              <a:rPr kumimoji="1" lang="en-US" altLang="zh-CN" dirty="0"/>
              <a:t>API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Request as sequence</a:t>
            </a:r>
          </a:p>
          <a:p>
            <a:pPr lvl="1"/>
            <a:r>
              <a:rPr kumimoji="1" lang="en" altLang="zh-CN" dirty="0"/>
              <a:t>https://</a:t>
            </a:r>
            <a:r>
              <a:rPr kumimoji="1" lang="en" altLang="zh-CN" dirty="0" err="1"/>
              <a:t>jsbin.com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nuhita</a:t>
            </a:r>
            <a:r>
              <a:rPr kumimoji="1" lang="en" altLang="zh-CN" dirty="0"/>
              <a:t>/5/</a:t>
            </a:r>
            <a:r>
              <a:rPr kumimoji="1" lang="en" altLang="zh-CN" dirty="0" err="1"/>
              <a:t>edit?js,console,output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没错</a:t>
            </a:r>
            <a:r>
              <a:rPr kumimoji="1" lang="en-US" altLang="zh-CN" dirty="0" err="1"/>
              <a:t>rxjs</a:t>
            </a:r>
            <a:r>
              <a:rPr kumimoji="1" lang="zh-CN" altLang="en-US" dirty="0"/>
              <a:t>也拥有非常多的</a:t>
            </a:r>
            <a:r>
              <a:rPr kumimoji="1" lang="en-US" altLang="zh-CN" dirty="0"/>
              <a:t>API,</a:t>
            </a:r>
            <a:r>
              <a:rPr kumimoji="1" lang="zh-CN" altLang="en-US" dirty="0"/>
              <a:t>组合起来的话更是威力惊人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28</a:t>
            </a:r>
            <a:r>
              <a:rPr kumimoji="1" lang="zh-CN" altLang="en-US" dirty="0"/>
              <a:t>法则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29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说到 </a:t>
            </a:r>
            <a:r>
              <a:rPr lang="en" altLang="zh-CN" sz="1200" dirty="0" err="1"/>
              <a:t>RxJS</a:t>
            </a:r>
            <a:r>
              <a:rPr lang="zh-CN" altLang="en" sz="1200" dirty="0"/>
              <a:t>的</a:t>
            </a:r>
            <a:r>
              <a:rPr lang="zh-CN" altLang="en-US" sz="1200" dirty="0"/>
              <a:t>思想</a:t>
            </a:r>
            <a:r>
              <a:rPr lang="zh-CN" altLang="en" sz="1200" dirty="0"/>
              <a:t>，</a:t>
            </a:r>
            <a:r>
              <a:rPr lang="zh-CN" altLang="en-US" sz="1200" dirty="0"/>
              <a:t>我们需要从可观测数据流</a:t>
            </a:r>
            <a:r>
              <a:rPr lang="en-US" altLang="zh-CN" sz="1200" dirty="0"/>
              <a:t>(</a:t>
            </a:r>
            <a:r>
              <a:rPr lang="en" altLang="zh-CN" sz="1200" dirty="0"/>
              <a:t>Streams)</a:t>
            </a:r>
            <a:r>
              <a:rPr lang="zh-CN" altLang="en-US" sz="1200" dirty="0"/>
              <a:t>说起，举个例子</a:t>
            </a:r>
          </a:p>
          <a:p>
            <a:endParaRPr lang="en-US" altLang="zh-CN" dirty="0"/>
          </a:p>
          <a:p>
            <a:r>
              <a:rPr lang="en-US" altLang="zh-CN" dirty="0"/>
              <a:t>Output</a:t>
            </a:r>
            <a:r>
              <a:rPr lang="zh-CN" altLang="en-US" dirty="0"/>
              <a:t> 睡眠水面 </a:t>
            </a:r>
            <a:r>
              <a:rPr lang="en-US" altLang="zh-CN" dirty="0"/>
              <a:t>console</a:t>
            </a:r>
            <a:r>
              <a:rPr lang="zh-CN" altLang="en-US" dirty="0"/>
              <a:t> 波纹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3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发布订阅是一个很常见的设计模式，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设监听某事件，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在事件发生时调用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抽象来看，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的事件是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观察者模式要解决的问题，就是在一个持续产生时间的系统中，如何分割功能，让不同模块只需要处理一部分逻辑，这种分而治之的思想是基本的系统设计概念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观察者模式带来的好处也很明显，在这个模式中，双方都可以专心的做一件事，而且可以仍以组合，也就是说，复杂的问题可以被分解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如何产生事件：是发布者的责任，在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对象的工作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如何响应时间，这是观察者的责任，在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的参数决定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什么样的发布者关联什么样的观察者，也就是如何调用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27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迭代器指的是能够便利一个数据集合对对象，因为数据集合的实现方式很多，可以是一个数组，也可以是一个属性结构，也可以是一个单向链表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迭代器的作用就是提供一个通用的借口，让使用者完全不用关心这个数据集合的具体实现方式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中看不到这样的代码，因为，上面说的是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拉式的迭代器实现，而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推式的迭代器实现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就是服务器推数据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5665E-27D3-6445-86A1-93C2543A314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51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0D4F1-D401-4CCD-A0EF-F41AA0D8C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4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29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33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7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2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57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17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2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23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1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9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21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1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77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1860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76205" y="4667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595125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862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A9C2C1-843B-804B-A417-A401F238D3E0}"/>
              </a:ext>
            </a:extLst>
          </p:cNvPr>
          <p:cNvSpPr txBox="1"/>
          <p:nvPr userDrawn="1"/>
        </p:nvSpPr>
        <p:spPr>
          <a:xfrm>
            <a:off x="660400" y="423333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目录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995E3496-4F12-5E47-83B1-EFDB5A97B688}"/>
              </a:ext>
            </a:extLst>
          </p:cNvPr>
          <p:cNvCxnSpPr/>
          <p:nvPr userDrawn="1"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5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3" r:id="rId13"/>
    <p:sldLayoutId id="214748373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lNLY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en.wikipedia.org/wiki/Memory_lea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jsbin.com/yaxupi/7/edit?js,output" TargetMode="Externa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730883" y="4048840"/>
            <a:ext cx="2730235" cy="757130"/>
          </a:xfrm>
        </p:spPr>
        <p:txBody>
          <a:bodyPr/>
          <a:lstStyle/>
          <a:p>
            <a:pPr lvl="0"/>
            <a:r>
              <a:rPr lang="en-US" altLang="zh-CN" sz="4800" b="0" kern="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RxJS</a:t>
            </a:r>
            <a:r>
              <a:rPr lang="zh-CN" altLang="en-US" sz="4800" b="0" kern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入门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206314" y="5622878"/>
            <a:ext cx="1779903" cy="313928"/>
          </a:xfrm>
        </p:spPr>
        <p:txBody>
          <a:bodyPr/>
          <a:lstStyle/>
          <a:p>
            <a:r>
              <a:rPr lang="zh-CN" altLang="en-US" sz="1600" dirty="0">
                <a:ea typeface="Microsoft YaHei" panose="020B0503020204020204" pitchFamily="34" charset="-122"/>
              </a:rPr>
              <a:t>http://reactivex.io/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CC3CD0-168F-C140-BE95-D68B4440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71" y="923118"/>
            <a:ext cx="2717268" cy="27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7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19755-4160-FC42-A373-C439BC8F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非同步的常见问题</a:t>
            </a:r>
            <a:endParaRPr kumimoji="1" lang="en-US" altLang="zh-CN" dirty="0"/>
          </a:p>
          <a:p>
            <a:pPr lvl="1"/>
            <a:r>
              <a:rPr lang="zh-CN" altLang="en-US" dirty="0"/>
              <a:t>竞态条件</a:t>
            </a:r>
            <a:r>
              <a:rPr lang="en-US" altLang="zh-CN" dirty="0"/>
              <a:t>(</a:t>
            </a:r>
            <a:r>
              <a:rPr lang="en" altLang="zh-CN" dirty="0"/>
              <a:t>Race Condition)</a:t>
            </a:r>
          </a:p>
          <a:p>
            <a:pPr lvl="1"/>
            <a:r>
              <a:rPr lang="zh-CN" altLang="en-US" dirty="0"/>
              <a:t>内存泄漏</a:t>
            </a:r>
            <a:r>
              <a:rPr lang="en-US" altLang="zh-CN" dirty="0"/>
              <a:t>(</a:t>
            </a:r>
            <a:r>
              <a:rPr lang="en" altLang="zh-CN" dirty="0"/>
              <a:t>Memory Leak)</a:t>
            </a:r>
          </a:p>
          <a:p>
            <a:pPr lvl="1"/>
            <a:r>
              <a:rPr lang="zh-CN" altLang="en-US" dirty="0"/>
              <a:t>复杂状态管理</a:t>
            </a:r>
            <a:r>
              <a:rPr lang="en-US" altLang="zh-CN" dirty="0"/>
              <a:t>(</a:t>
            </a:r>
            <a:r>
              <a:rPr lang="en" altLang="zh-CN" dirty="0"/>
              <a:t>Complex State)</a:t>
            </a:r>
          </a:p>
          <a:p>
            <a:pPr lvl="1"/>
            <a:r>
              <a:rPr lang="zh-CN" altLang="en-US" dirty="0"/>
              <a:t>例外处理</a:t>
            </a:r>
            <a:r>
              <a:rPr lang="en-US" altLang="zh-CN" dirty="0"/>
              <a:t>(</a:t>
            </a:r>
            <a:r>
              <a:rPr lang="en" altLang="zh-CN" dirty="0"/>
              <a:t>Exception Handling)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0D31D4-FC01-D74C-B2E3-C71501F52EF5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2-2</a:t>
            </a:r>
            <a:r>
              <a:rPr lang="zh-CN" altLang="en-US" sz="3600" dirty="0"/>
              <a:t> </a:t>
            </a:r>
            <a:r>
              <a:rPr kumimoji="1" lang="zh-CN" altLang="en-US" sz="3600" dirty="0"/>
              <a:t>异步会导致的问题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089B8D8-E1E8-C74B-9EB3-B2360414DFDE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1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0E859-2A17-3B49-B845-CB61345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8DE0F-9203-6646-98B5-4C4F5A59D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000" b="1" dirty="0">
                <a:hlinkClick r:id="rId3"/>
              </a:rPr>
              <a:t>Race Condition</a:t>
            </a:r>
            <a:endParaRPr lang="en" altLang="zh-CN" sz="2000" b="1" dirty="0"/>
          </a:p>
          <a:p>
            <a:r>
              <a:rPr lang="en" altLang="zh-CN" sz="2000" b="1" dirty="0">
                <a:hlinkClick r:id="rId4"/>
              </a:rPr>
              <a:t>Memory Leak</a:t>
            </a:r>
            <a:endParaRPr lang="en" altLang="zh-CN" sz="2000" b="1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768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0E859-2A17-3B49-B845-CB61345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8DE0F-9203-6646-98B5-4C4F5A59D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Complex State</a:t>
            </a:r>
          </a:p>
          <a:p>
            <a:r>
              <a:rPr lang="en" altLang="zh-CN" b="1" dirty="0"/>
              <a:t>Exception Handling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53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FD050-79A1-7140-AE7C-3700E060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184255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当变数或资源发生变动时，由变数或资源自动告诉我发生变动了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F8AF7-41A3-3E42-BE44-3717B4DE0EE4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2-3</a:t>
            </a:r>
            <a:r>
              <a:rPr lang="zh-CN" altLang="en-US" sz="3600" dirty="0"/>
              <a:t> </a:t>
            </a:r>
            <a:r>
              <a:rPr lang="en" altLang="zh-CN" sz="3600" dirty="0"/>
              <a:t>Reactive Programming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953FC8B-B1A7-2D42-8114-8FF8A808D0C1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2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CFF8B0-DDA6-3345-AB9B-2878DB5C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2038522"/>
            <a:ext cx="11222421" cy="4351338"/>
          </a:xfrm>
        </p:spPr>
        <p:txBody>
          <a:bodyPr>
            <a:normAutofit/>
          </a:bodyPr>
          <a:lstStyle/>
          <a:p>
            <a:r>
              <a:rPr lang="en" altLang="zh-CN" dirty="0"/>
              <a:t>Functional Programming </a:t>
            </a:r>
            <a:r>
              <a:rPr lang="zh-CN" altLang="en-US" dirty="0"/>
              <a:t>是一种编程范式</a:t>
            </a:r>
            <a:r>
              <a:rPr lang="en-US" altLang="zh-CN" dirty="0"/>
              <a:t>(</a:t>
            </a:r>
            <a:r>
              <a:rPr lang="en" altLang="zh-CN" dirty="0"/>
              <a:t>programming paradigm)</a:t>
            </a:r>
            <a:endParaRPr lang="zh-CN" altLang="en-US" dirty="0"/>
          </a:p>
          <a:p>
            <a:endParaRPr lang="en-US" altLang="zh-CN" b="1" dirty="0"/>
          </a:p>
          <a:p>
            <a:r>
              <a:rPr lang="zh-CN" altLang="en-US" b="1" dirty="0"/>
              <a:t>声明式</a:t>
            </a:r>
            <a:endParaRPr lang="en-US" altLang="zh-CN" b="1" dirty="0"/>
          </a:p>
          <a:p>
            <a:r>
              <a:rPr lang="zh-CN" altLang="en-US" b="1" dirty="0"/>
              <a:t>纯函数 无副作用 数组结果效果相同</a:t>
            </a:r>
            <a:endParaRPr lang="en-US" altLang="zh-CN" b="1" dirty="0"/>
          </a:p>
          <a:p>
            <a:r>
              <a:rPr lang="zh-CN" altLang="en-US" b="1" dirty="0"/>
              <a:t>数据不可变性 避免出现问题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75AAC-C07F-994B-8376-4D33C3C2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55" y="2642612"/>
            <a:ext cx="4657396" cy="39568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0667D9-DDBB-8641-BFDC-DE8ECC9AE6CC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2-4</a:t>
            </a:r>
            <a:r>
              <a:rPr lang="zh-CN" altLang="en-US" sz="3600" dirty="0"/>
              <a:t> </a:t>
            </a:r>
            <a:r>
              <a:rPr lang="en" altLang="zh-CN" sz="3600" dirty="0"/>
              <a:t>Functional Programming </a:t>
            </a:r>
            <a:endParaRPr kumimoji="1" lang="zh-CN" altLang="en-US" sz="36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162D48-6DB7-3C4B-9CDD-B73D637538F3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4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5181C-EAFB-6349-8FDE-5184BDECD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可读性高</a:t>
            </a:r>
          </a:p>
          <a:p>
            <a:r>
              <a:rPr lang="zh-CN" altLang="en-US" b="1" dirty="0"/>
              <a:t>可维护性高</a:t>
            </a:r>
          </a:p>
          <a:p>
            <a:r>
              <a:rPr lang="zh-CN" altLang="en-US" b="1" dirty="0"/>
              <a:t>易于并行</a:t>
            </a:r>
            <a:r>
              <a:rPr lang="en-US" altLang="zh-CN" b="1" dirty="0"/>
              <a:t>/</a:t>
            </a:r>
            <a:r>
              <a:rPr lang="zh-CN" altLang="en-US" b="1" dirty="0"/>
              <a:t>平行处理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0CF94-ED44-A34A-972D-65CEF514EE57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2-4</a:t>
            </a:r>
            <a:r>
              <a:rPr lang="zh-CN" altLang="en-US" sz="3600" dirty="0"/>
              <a:t> </a:t>
            </a:r>
            <a:r>
              <a:rPr lang="en" altLang="zh-CN" sz="3600" dirty="0"/>
              <a:t>FP</a:t>
            </a:r>
            <a:r>
              <a:rPr lang="zh-CN" altLang="en-US" sz="3600" b="1" dirty="0"/>
              <a:t>优势</a:t>
            </a:r>
            <a:r>
              <a:rPr lang="en-US" altLang="zh-CN" sz="3600" b="1" dirty="0"/>
              <a:t>1</a:t>
            </a:r>
            <a:r>
              <a:rPr lang="en" altLang="zh-CN" sz="3600" dirty="0"/>
              <a:t> 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25791A7-15F2-0943-A33C-1CA4F3F92326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92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5F218B-D73C-7B40-9BB3-8E586E8B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7" y="2166937"/>
            <a:ext cx="4191000" cy="140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702749-2462-7641-8D57-BB527C4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7" y="2166937"/>
            <a:ext cx="4279900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4A663F-5202-074A-97DA-84B3A2984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34" y="3937529"/>
            <a:ext cx="4114800" cy="181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0EFE2C-F52E-974E-8212-166BBB1B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017" y="3937529"/>
            <a:ext cx="4127500" cy="2120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9ADA3B-85BC-E24F-8641-576018E0623B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2-5</a:t>
            </a:r>
            <a:r>
              <a:rPr lang="zh-CN" altLang="en-US" sz="3600" dirty="0"/>
              <a:t> </a:t>
            </a:r>
            <a:r>
              <a:rPr lang="en-US" altLang="zh-CN" sz="3600" dirty="0"/>
              <a:t>FP</a:t>
            </a:r>
            <a:r>
              <a:rPr lang="zh-CN" altLang="en-US" sz="3600" dirty="0"/>
              <a:t> </a:t>
            </a:r>
            <a:r>
              <a:rPr lang="en-US" altLang="zh-CN" sz="3600" dirty="0"/>
              <a:t>Demo</a:t>
            </a:r>
            <a:r>
              <a:rPr lang="en" altLang="zh-CN" sz="3600" dirty="0"/>
              <a:t> </a:t>
            </a:r>
            <a:endParaRPr kumimoji="1" lang="zh-CN" altLang="en-US" sz="3600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3744AF1-24E7-1740-A69C-D1B613BA4E98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8C0C3-38F4-B04F-9727-6FF252075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目标：实现</a:t>
            </a:r>
            <a:r>
              <a:rPr kumimoji="1" lang="en-US" altLang="zh-CN" dirty="0"/>
              <a:t>B</a:t>
            </a:r>
            <a:r>
              <a:rPr kumimoji="1" lang="zh-CN" altLang="en-US" dirty="0"/>
              <a:t>站播放器的优秀特性</a:t>
            </a:r>
            <a:endParaRPr kumimoji="1" lang="en-US" altLang="zh-CN" dirty="0"/>
          </a:p>
          <a:p>
            <a:r>
              <a:rPr lang="zh-CN" altLang="en" dirty="0"/>
              <a:t>要求</a:t>
            </a:r>
            <a:r>
              <a:rPr lang="zh-CN" altLang="en-US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HTML </a:t>
            </a:r>
            <a:r>
              <a:rPr lang="zh-CN" altLang="en-US" dirty="0"/>
              <a:t>要有一个固定位置的锚点</a:t>
            </a:r>
            <a:r>
              <a:rPr lang="en-US" altLang="zh-CN" dirty="0"/>
              <a:t>(</a:t>
            </a:r>
            <a:r>
              <a:rPr lang="en" altLang="zh-CN" dirty="0"/>
              <a:t>anchor)</a:t>
            </a:r>
          </a:p>
          <a:p>
            <a:pPr lvl="1"/>
            <a:r>
              <a:rPr lang="zh-CN" altLang="en-US" dirty="0"/>
              <a:t>当滚动超过锚点，则影片变成</a:t>
            </a:r>
            <a:r>
              <a:rPr lang="en" altLang="zh-CN" dirty="0"/>
              <a:t>fixed</a:t>
            </a:r>
          </a:p>
          <a:p>
            <a:pPr lvl="1"/>
            <a:r>
              <a:rPr lang="zh-CN" altLang="en-US" dirty="0"/>
              <a:t>当往回滚动过锚点上方，则影片变回</a:t>
            </a:r>
            <a:r>
              <a:rPr lang="en" altLang="zh-CN" dirty="0"/>
              <a:t>static</a:t>
            </a:r>
          </a:p>
          <a:p>
            <a:pPr lvl="1"/>
            <a:r>
              <a:rPr lang="zh-CN" altLang="en-US" dirty="0"/>
              <a:t>影片</a:t>
            </a:r>
            <a:r>
              <a:rPr lang="en" altLang="zh-CN" dirty="0"/>
              <a:t>fixed </a:t>
            </a:r>
            <a:r>
              <a:rPr lang="zh-CN" altLang="en-US" dirty="0"/>
              <a:t>时，要能够拖拉</a:t>
            </a:r>
          </a:p>
          <a:p>
            <a:pPr lvl="1"/>
            <a:r>
              <a:rPr lang="zh-CN" altLang="en-US" dirty="0"/>
              <a:t>拖拉范围限制在当前可视区间</a:t>
            </a:r>
            <a:endParaRPr lang="en-US" altLang="zh-CN" dirty="0"/>
          </a:p>
          <a:p>
            <a:pPr lvl="1"/>
            <a:r>
              <a:rPr kumimoji="1" lang="en-US" altLang="zh-CN" dirty="0" err="1"/>
              <a:t>mouseOut</a:t>
            </a:r>
            <a:r>
              <a:rPr kumimoji="1" lang="zh-CN" altLang="en-US" dirty="0"/>
              <a:t>停止拖拽</a:t>
            </a:r>
            <a:endParaRPr kumimoji="1" lang="en-US" altLang="zh-CN" dirty="0"/>
          </a:p>
          <a:p>
            <a:r>
              <a:rPr kumimoji="1" lang="zh-CN" altLang="en-US" dirty="0"/>
              <a:t>案例：</a:t>
            </a:r>
            <a:endParaRPr kumimoji="1" lang="en-US" altLang="zh-CN" dirty="0"/>
          </a:p>
          <a:p>
            <a:pPr lvl="1"/>
            <a:r>
              <a:rPr kumimoji="1" lang="en" altLang="zh-CN" dirty="0"/>
              <a:t>https://</a:t>
            </a:r>
            <a:r>
              <a:rPr kumimoji="1" lang="en" altLang="zh-CN" dirty="0" err="1"/>
              <a:t>www.bilibili.com</a:t>
            </a:r>
            <a:r>
              <a:rPr kumimoji="1" lang="en" altLang="zh-CN" dirty="0"/>
              <a:t>/video/av29184969/?</a:t>
            </a:r>
            <a:r>
              <a:rPr kumimoji="1" lang="en" altLang="zh-CN" dirty="0" err="1"/>
              <a:t>spm_id_from</a:t>
            </a:r>
            <a:r>
              <a:rPr kumimoji="1" lang="en" altLang="zh-CN" dirty="0"/>
              <a:t>=333.334.ranking_documentary.1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9ADA3B-85BC-E24F-8641-576018E0623B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2-5</a:t>
            </a:r>
            <a:r>
              <a:rPr lang="zh-CN" altLang="en-US" sz="3600" dirty="0"/>
              <a:t> </a:t>
            </a:r>
            <a:r>
              <a:rPr lang="en-US" altLang="zh-CN" sz="3600" dirty="0"/>
              <a:t>FP</a:t>
            </a:r>
            <a:r>
              <a:rPr lang="zh-CN" altLang="en-US" sz="3600" dirty="0"/>
              <a:t> </a:t>
            </a:r>
            <a:r>
              <a:rPr lang="en-US" altLang="zh-CN" sz="3600" dirty="0"/>
              <a:t>Demo</a:t>
            </a:r>
            <a:r>
              <a:rPr lang="en" altLang="zh-CN" sz="3600" dirty="0"/>
              <a:t> </a:t>
            </a:r>
            <a:endParaRPr kumimoji="1" lang="zh-CN" altLang="en-US" sz="3600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3744AF1-24E7-1740-A69C-D1B613BA4E98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4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4BD8CA-1961-E441-9F8F-C082EA97D52A}"/>
              </a:ext>
            </a:extLst>
          </p:cNvPr>
          <p:cNvSpPr txBox="1"/>
          <p:nvPr/>
        </p:nvSpPr>
        <p:spPr>
          <a:xfrm>
            <a:off x="1253067" y="2489200"/>
            <a:ext cx="9685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测试消除了对清理代码就会破坏代码的恐惧</a:t>
            </a:r>
            <a:endParaRPr kumimoji="1" lang="en-US" altLang="zh-CN" sz="3600" dirty="0"/>
          </a:p>
          <a:p>
            <a:endParaRPr kumimoji="1" lang="en-US" altLang="zh-CN" sz="3600" dirty="0"/>
          </a:p>
          <a:p>
            <a:pPr algn="r"/>
            <a:r>
              <a:rPr kumimoji="1" lang="en-US" altLang="zh-CN" sz="3600" dirty="0"/>
              <a:t>-</a:t>
            </a:r>
            <a:r>
              <a:rPr kumimoji="1" lang="zh-CN" altLang="en-US" sz="3600" dirty="0"/>
              <a:t> 代码简洁之道</a:t>
            </a:r>
          </a:p>
          <a:p>
            <a:endParaRPr kumimoji="1"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E35197-FB12-EA4F-9BB2-858B7591BC67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2-6</a:t>
            </a:r>
            <a:r>
              <a:rPr lang="zh-CN" altLang="en-US" sz="3600" dirty="0"/>
              <a:t> </a:t>
            </a:r>
            <a:r>
              <a:rPr lang="en-US" altLang="zh-CN" sz="3600" dirty="0"/>
              <a:t>FP</a:t>
            </a:r>
            <a:r>
              <a:rPr lang="zh-CN" altLang="en-US" sz="3600" dirty="0"/>
              <a:t>优势</a:t>
            </a:r>
            <a:r>
              <a:rPr lang="en-US" altLang="zh-CN" sz="3600" dirty="0"/>
              <a:t>2</a:t>
            </a:r>
            <a:r>
              <a:rPr lang="zh-CN" altLang="en-US" sz="3600" dirty="0"/>
              <a:t> 测试</a:t>
            </a:r>
            <a:endParaRPr kumimoji="1" lang="zh-CN" altLang="en-US" sz="36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316A23D-D649-F946-89E3-DFB1C9874662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35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608F8-8989-0743-ADDD-CCA9D947F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开发过程中的 </a:t>
            </a:r>
            <a:r>
              <a:rPr kumimoji="1" lang="en-US" altLang="zh-CN" dirty="0"/>
              <a:t>Demo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078386-06A5-B04F-ADC7-9FD529C366C8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2-6</a:t>
            </a:r>
            <a:r>
              <a:rPr lang="zh-CN" altLang="en-US" sz="3600" dirty="0"/>
              <a:t> </a:t>
            </a:r>
            <a:r>
              <a:rPr lang="en-US" altLang="zh-CN" sz="3600" dirty="0"/>
              <a:t>FP</a:t>
            </a:r>
            <a:r>
              <a:rPr lang="zh-CN" altLang="en-US" sz="3600" dirty="0"/>
              <a:t>优势</a:t>
            </a:r>
            <a:r>
              <a:rPr lang="en-US" altLang="zh-CN" sz="3600" dirty="0"/>
              <a:t>2</a:t>
            </a:r>
            <a:r>
              <a:rPr lang="zh-CN" altLang="en-US" sz="3600" dirty="0"/>
              <a:t> 测试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688A5CE-7CD1-D343-BD35-E035C14FFC05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0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A3B826D-CBCA-0048-9F61-CB7ACAD1550C}"/>
              </a:ext>
            </a:extLst>
          </p:cNvPr>
          <p:cNvSpPr txBox="1"/>
          <p:nvPr/>
        </p:nvSpPr>
        <p:spPr>
          <a:xfrm>
            <a:off x="491067" y="440267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0-1</a:t>
            </a:r>
            <a:r>
              <a:rPr kumimoji="1" lang="zh-CN" altLang="en-US" sz="3600" dirty="0"/>
              <a:t> </a:t>
            </a:r>
            <a:r>
              <a:rPr kumimoji="1" lang="zh-CN" altLang="en-US" sz="3200" dirty="0"/>
              <a:t>目录</a:t>
            </a:r>
            <a:endParaRPr kumimoji="1" lang="zh-CN" altLang="en-US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D88218-6879-C045-B9E2-DA34855BF059}"/>
              </a:ext>
            </a:extLst>
          </p:cNvPr>
          <p:cNvSpPr/>
          <p:nvPr/>
        </p:nvSpPr>
        <p:spPr>
          <a:xfrm>
            <a:off x="3589867" y="2831869"/>
            <a:ext cx="431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dirty="0" err="1"/>
              <a:t>Rxjs</a:t>
            </a:r>
            <a:r>
              <a:rPr kumimoji="1" lang="zh-CN" altLang="en-US" sz="3200" dirty="0"/>
              <a:t>是什么</a:t>
            </a:r>
            <a:endParaRPr kumimoji="1" lang="en-US" altLang="zh-CN" sz="3200" dirty="0"/>
          </a:p>
          <a:p>
            <a:pPr algn="ctr"/>
            <a:r>
              <a:rPr kumimoji="1" lang="zh-CN" altLang="en-US" sz="3200" dirty="0"/>
              <a:t>为什么要使用它</a:t>
            </a:r>
            <a:endParaRPr kumimoji="1" lang="en-US" altLang="zh-CN" sz="3200" dirty="0"/>
          </a:p>
          <a:p>
            <a:pPr algn="ctr"/>
            <a:r>
              <a:rPr kumimoji="1" lang="zh-CN" altLang="en-US" sz="3200" dirty="0"/>
              <a:t>怎么使用它</a:t>
            </a:r>
            <a:endParaRPr kumimoji="1" lang="en-US" altLang="zh-CN" sz="3200" dirty="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EC06052-D913-2F4D-B416-34A590258245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2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608F8-8989-0743-ADDD-CCA9D947F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能保证代码有正确的行为</a:t>
            </a:r>
          </a:p>
          <a:p>
            <a:r>
              <a:rPr lang="zh-CN" altLang="en-US" dirty="0"/>
              <a:t>能提高工作效率</a:t>
            </a:r>
          </a:p>
          <a:p>
            <a:pPr lvl="1"/>
            <a:r>
              <a:rPr lang="zh-CN" altLang="en-US" dirty="0"/>
              <a:t>能起到文档的作用</a:t>
            </a:r>
            <a:endParaRPr lang="en-US" altLang="zh-CN" dirty="0"/>
          </a:p>
          <a:p>
            <a:pPr lvl="1"/>
            <a:r>
              <a:rPr kumimoji="1" lang="zh-CN" altLang="en-US" dirty="0"/>
              <a:t>避免出现代码修改的误伤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不需要关注数据流</a:t>
            </a:r>
            <a:endParaRPr lang="zh-CN" altLang="en-US" dirty="0"/>
          </a:p>
          <a:p>
            <a:pPr lvl="1"/>
            <a:r>
              <a:rPr lang="zh-CN" altLang="en-US" dirty="0"/>
              <a:t>使得代码容易重构</a:t>
            </a:r>
          </a:p>
          <a:p>
            <a:r>
              <a:rPr kumimoji="1" lang="en-US" altLang="zh-CN" dirty="0" err="1"/>
              <a:t>DEMO:rxjs-test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6E3F76-CB94-F34D-AE6A-CDBEA90B6BC3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2-6</a:t>
            </a:r>
            <a:r>
              <a:rPr lang="zh-CN" altLang="en-US" sz="3600" dirty="0"/>
              <a:t> </a:t>
            </a:r>
            <a:r>
              <a:rPr lang="en-US" altLang="zh-CN" sz="3600" dirty="0"/>
              <a:t>FP</a:t>
            </a:r>
            <a:r>
              <a:rPr lang="zh-CN" altLang="en-US" sz="3600" dirty="0"/>
              <a:t>优势</a:t>
            </a:r>
            <a:r>
              <a:rPr lang="en-US" altLang="zh-CN" sz="3600" dirty="0"/>
              <a:t>2</a:t>
            </a:r>
            <a:r>
              <a:rPr lang="zh-CN" altLang="en-US" sz="3600" dirty="0"/>
              <a:t> 测试的好处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18559B3-9E0D-084F-9AA5-94B2857DBF2A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2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2156A-3A85-DE42-95A2-A7C36A3E6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语法</a:t>
            </a:r>
            <a:endParaRPr kumimoji="1" lang="en-US" altLang="zh-CN" dirty="0"/>
          </a:p>
          <a:p>
            <a:r>
              <a:rPr kumimoji="1" lang="en-US" altLang="zh-CN" dirty="0" err="1"/>
              <a:t>Rxjs</a:t>
            </a:r>
            <a:r>
              <a:rPr kumimoji="1" lang="en-US" altLang="zh-CN" dirty="0"/>
              <a:t> + React</a:t>
            </a:r>
          </a:p>
          <a:p>
            <a:r>
              <a:rPr kumimoji="1" lang="en-US" altLang="zh-CN" dirty="0" err="1"/>
              <a:t>Rxjs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Vue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场景讲解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实际应用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Netflix</a:t>
            </a:r>
          </a:p>
          <a:p>
            <a:pPr lvl="1"/>
            <a:r>
              <a:rPr kumimoji="1" lang="en-US" altLang="zh-CN" dirty="0" err="1"/>
              <a:t>teambition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B0055F-0533-614E-8A45-8285CFEF0D88}"/>
              </a:ext>
            </a:extLst>
          </p:cNvPr>
          <p:cNvSpPr txBox="1"/>
          <p:nvPr/>
        </p:nvSpPr>
        <p:spPr>
          <a:xfrm>
            <a:off x="-7552267" y="-221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9A9331-24A0-7A4D-887F-50BB2911A62D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/>
              <a:t> 如何使用</a:t>
            </a:r>
            <a:r>
              <a:rPr kumimoji="1" lang="en-US" altLang="zh-CN" sz="3600" dirty="0" err="1"/>
              <a:t>RxJS</a:t>
            </a:r>
            <a:endParaRPr kumimoji="1" lang="zh-CN" altLang="en-US" sz="36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71FAAD3-93CD-644F-9C2F-76A4C63D5ED4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83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19755-4160-FC42-A373-C439BC8F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Rxjs+react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Reactive!!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7734A-35E2-5043-8299-7CD8F42D69F3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3- 1</a:t>
            </a:r>
            <a:r>
              <a:rPr kumimoji="1" lang="zh-CN" altLang="en-US" sz="3600" dirty="0"/>
              <a:t> 如何使用</a:t>
            </a:r>
            <a:r>
              <a:rPr kumimoji="1" lang="en-US" altLang="zh-CN" sz="3600" dirty="0" err="1"/>
              <a:t>RxJS</a:t>
            </a:r>
            <a:r>
              <a:rPr kumimoji="1" lang="en-US" altLang="zh-CN" sz="3600" dirty="0"/>
              <a:t> in React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90A80A6-994B-9C4B-B33E-5955779BBAC6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67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19755-4160-FC42-A373-C439BC8F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Rxjs+vue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demo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BCAEF6-52DD-4349-9225-BC467263347F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3- 2</a:t>
            </a:r>
            <a:r>
              <a:rPr kumimoji="1" lang="zh-CN" altLang="en-US" sz="3600" dirty="0"/>
              <a:t> 如何使用</a:t>
            </a:r>
            <a:r>
              <a:rPr kumimoji="1" lang="en-US" altLang="zh-CN" sz="3600" dirty="0" err="1"/>
              <a:t>RxJS</a:t>
            </a:r>
            <a:r>
              <a:rPr kumimoji="1" lang="en-US" altLang="zh-CN" sz="3600" dirty="0"/>
              <a:t> in </a:t>
            </a:r>
            <a:r>
              <a:rPr kumimoji="1" lang="en-US" altLang="zh-CN" sz="3600" dirty="0" err="1"/>
              <a:t>Vue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5C5ACE7-4C7E-664A-857B-17E3A42AE930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1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E3BEA-E406-B546-ACA9-51D0D5753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17748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我个人倾向于在适合 </a:t>
            </a:r>
            <a:r>
              <a:rPr lang="en" altLang="zh-CN" dirty="0"/>
              <a:t>Rx </a:t>
            </a:r>
            <a:r>
              <a:rPr lang="zh-CN" altLang="en-US" dirty="0"/>
              <a:t>的地方用 </a:t>
            </a:r>
            <a:r>
              <a:rPr lang="en" altLang="zh-CN" dirty="0"/>
              <a:t>Rx</a:t>
            </a:r>
            <a:r>
              <a:rPr lang="zh-CN" altLang="en" dirty="0"/>
              <a:t>，</a:t>
            </a:r>
            <a:r>
              <a:rPr lang="zh-CN" altLang="en-US" dirty="0"/>
              <a:t>但是不强求 </a:t>
            </a:r>
            <a:r>
              <a:rPr lang="en" altLang="zh-CN" dirty="0"/>
              <a:t>Rx for everything</a:t>
            </a:r>
            <a:r>
              <a:rPr lang="zh-CN" altLang="en" dirty="0"/>
              <a:t>。</a:t>
            </a:r>
            <a:r>
              <a:rPr lang="zh-CN" altLang="en-US" dirty="0"/>
              <a:t>比较合适的例子就是比如多个服务端实时消息流，通过 </a:t>
            </a:r>
            <a:r>
              <a:rPr lang="en" altLang="zh-CN" dirty="0"/>
              <a:t>Rx </a:t>
            </a:r>
            <a:r>
              <a:rPr lang="zh-CN" altLang="en-US" dirty="0"/>
              <a:t>进行高阶处理，最后到 </a:t>
            </a:r>
            <a:r>
              <a:rPr lang="en" altLang="zh-CN" dirty="0"/>
              <a:t>view </a:t>
            </a:r>
            <a:r>
              <a:rPr lang="zh-CN" altLang="en-US" dirty="0"/>
              <a:t>层就是很清晰的一个 </a:t>
            </a:r>
            <a:r>
              <a:rPr lang="en" altLang="zh-CN" dirty="0"/>
              <a:t>Observable</a:t>
            </a:r>
            <a:r>
              <a:rPr lang="zh-CN" altLang="en" dirty="0"/>
              <a:t>，</a:t>
            </a:r>
            <a:r>
              <a:rPr lang="zh-CN" altLang="en-US" dirty="0"/>
              <a:t>但是 </a:t>
            </a:r>
            <a:r>
              <a:rPr lang="en" altLang="zh-CN" dirty="0"/>
              <a:t>view </a:t>
            </a:r>
            <a:r>
              <a:rPr lang="zh-CN" altLang="en-US" dirty="0"/>
              <a:t>层本身处理用户事件依然可以沿用现有的范式。</a:t>
            </a:r>
          </a:p>
          <a:p>
            <a:r>
              <a:rPr lang="zh-CN" altLang="en-US" dirty="0"/>
              <a:t>尤雨溪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AA6D43-BDD0-9C4F-AE78-7963AFFF76AD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3- 3 </a:t>
            </a:r>
            <a:r>
              <a:rPr kumimoji="1" lang="zh-CN" altLang="en-US" sz="3600" dirty="0"/>
              <a:t>辩证看待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1172838-CB51-9240-A5D1-79E93C45D59E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7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5ADDF-CE5B-AE4C-AAAC-4BC3B26C9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1724025"/>
            <a:ext cx="10515600" cy="4351338"/>
          </a:xfrm>
        </p:spPr>
        <p:txBody>
          <a:bodyPr/>
          <a:lstStyle/>
          <a:p>
            <a:r>
              <a:rPr kumimoji="1" lang="en-US" altLang="zh-CN" dirty="0" err="1"/>
              <a:t>Teambition</a:t>
            </a:r>
            <a:endParaRPr kumimoji="1" lang="en-US" altLang="zh-CN" dirty="0"/>
          </a:p>
          <a:p>
            <a:r>
              <a:rPr kumimoji="1" lang="en-US" altLang="zh-CN" dirty="0" err="1"/>
              <a:t>Redux+Observable</a:t>
            </a:r>
            <a:r>
              <a:rPr kumimoji="1" lang="zh-CN" altLang="en-US" dirty="0"/>
              <a:t> 状态管理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942705-69A0-6F44-B3E0-A3E5EBBB3774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3- 4 </a:t>
            </a:r>
            <a:r>
              <a:rPr kumimoji="1" lang="en-US" altLang="zh-CN" sz="3600" dirty="0" err="1"/>
              <a:t>RxJS</a:t>
            </a:r>
            <a:r>
              <a:rPr kumimoji="1" lang="en-US" altLang="zh-CN" sz="3600" dirty="0"/>
              <a:t> in Company</a:t>
            </a:r>
            <a:endParaRPr kumimoji="1" lang="zh-CN" altLang="en-US" sz="3600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FA90875-9156-4A4D-8C41-2C6F3221F017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2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3F4C0-082D-D448-92C1-C77BB1D63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6" y="17240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Netflix</a:t>
            </a:r>
          </a:p>
          <a:p>
            <a:r>
              <a:rPr kumimoji="1" lang="zh-CN" altLang="en-US" dirty="0"/>
              <a:t>监听函数的删除</a:t>
            </a:r>
            <a:r>
              <a:rPr kumimoji="1" lang="en-US" altLang="zh-CN" dirty="0"/>
              <a:t>  </a:t>
            </a:r>
            <a:r>
              <a:rPr kumimoji="1" lang="zh-CN" altLang="en-US" dirty="0"/>
              <a:t>复杂业务</a:t>
            </a:r>
            <a:endParaRPr kumimoji="1" lang="en-US" altLang="zh-CN" dirty="0"/>
          </a:p>
          <a:p>
            <a:r>
              <a:rPr kumimoji="1" lang="en-US" altLang="zh-CN" dirty="0"/>
              <a:t>Demo: auto complete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6CFC22-3BFA-5347-8BA0-FB6D96DC293A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3- 4 </a:t>
            </a:r>
            <a:r>
              <a:rPr kumimoji="1" lang="en-US" altLang="zh-CN" sz="3600" dirty="0" err="1"/>
              <a:t>RxJS</a:t>
            </a:r>
            <a:r>
              <a:rPr kumimoji="1" lang="en-US" altLang="zh-CN" sz="3600" dirty="0"/>
              <a:t> in Company</a:t>
            </a:r>
            <a:endParaRPr kumimoji="1" lang="zh-CN" altLang="en-US" sz="3600" dirty="0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520DAC3-37EE-6942-B0B8-688C07822A1D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51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97A74-28B7-2B4D-9F70-B8A0D741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Auto complete + wiki search</a:t>
            </a:r>
          </a:p>
          <a:p>
            <a:pPr lvl="1"/>
            <a:r>
              <a:rPr kumimoji="1" lang="en" altLang="zh-CN" dirty="0">
                <a:hlinkClick r:id="rId2"/>
              </a:rPr>
              <a:t>https://jsbin.com/yaxupi/7/edit?js,output</a:t>
            </a:r>
            <a:endParaRPr kumimoji="1" lang="en" altLang="zh-CN" dirty="0"/>
          </a:p>
          <a:p>
            <a:r>
              <a:rPr kumimoji="1" lang="en" altLang="zh-CN" dirty="0"/>
              <a:t>Request as sequence</a:t>
            </a:r>
          </a:p>
          <a:p>
            <a:pPr lvl="1"/>
            <a:r>
              <a:rPr kumimoji="1" lang="en" altLang="zh-CN" dirty="0"/>
              <a:t>https://</a:t>
            </a:r>
            <a:r>
              <a:rPr kumimoji="1" lang="en" altLang="zh-CN" dirty="0" err="1"/>
              <a:t>jsbin.com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nuhita</a:t>
            </a:r>
            <a:r>
              <a:rPr kumimoji="1" lang="en" altLang="zh-CN" dirty="0"/>
              <a:t>/5/</a:t>
            </a:r>
            <a:r>
              <a:rPr kumimoji="1" lang="en" altLang="zh-CN" dirty="0" err="1"/>
              <a:t>edit?js,console,output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51EBA-AA75-C64B-B03D-6C8BCD23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28" y="4001294"/>
            <a:ext cx="7053943" cy="21051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DFDE60-72F6-1342-BFB6-CE3973DEDF27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3- 5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Demo for </a:t>
            </a:r>
            <a:r>
              <a:rPr kumimoji="1" lang="en-US" altLang="zh-CN" sz="3600" dirty="0" err="1"/>
              <a:t>autoComplete</a:t>
            </a:r>
            <a:endParaRPr kumimoji="1" lang="zh-CN" altLang="en-US" sz="36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44D80A1-989F-274F-B3C9-2CEB902CAF76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69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A852A-1686-3446-A594-D25E827F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没有完美的框架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CEDDE-9E79-124A-AF56-62E95EA6E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数据流抽象了很多现实问题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擅长处理一步操作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把复杂问题分解成简单问题的组合</a:t>
            </a:r>
            <a:endParaRPr kumimoji="1" lang="en-US" altLang="zh-CN" dirty="0"/>
          </a:p>
          <a:p>
            <a:r>
              <a:rPr kumimoji="1" lang="zh-CN" altLang="en-US" dirty="0"/>
              <a:t>缺点</a:t>
            </a:r>
            <a:r>
              <a:rPr kumimoji="1" lang="en-US" altLang="zh-CN" dirty="0"/>
              <a:t>:</a:t>
            </a:r>
          </a:p>
          <a:p>
            <a:pPr lvl="1"/>
            <a:r>
              <a:rPr lang="zh-CN" altLang="en-US" dirty="0"/>
              <a:t>学习成本高</a:t>
            </a:r>
            <a:endParaRPr lang="en-US" altLang="zh-CN" dirty="0"/>
          </a:p>
          <a:p>
            <a:pPr lvl="1"/>
            <a:r>
              <a:rPr lang="zh-CN" altLang="en-US" dirty="0"/>
              <a:t>项目接手难度高</a:t>
            </a:r>
            <a:endParaRPr lang="en-US" altLang="zh-CN" dirty="0"/>
          </a:p>
          <a:p>
            <a:pPr lvl="1"/>
            <a:r>
              <a:rPr lang="zh-CN" altLang="en-US" dirty="0"/>
              <a:t>适合长期维护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1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A852A-1686-3446-A594-D25E827F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和现有技术对比 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CEDDE-9E79-124A-AF56-62E95EA6E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" dirty="0"/>
              <a:t>数据</a:t>
            </a:r>
            <a:r>
              <a:rPr kumimoji="1" lang="en" altLang="zh-CN" dirty="0"/>
              <a:t> From </a:t>
            </a:r>
            <a:r>
              <a:rPr kumimoji="1" lang="en" altLang="zh-CN" dirty="0" err="1"/>
              <a:t>npm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http://</a:t>
            </a:r>
            <a:r>
              <a:rPr kumimoji="1" lang="en" altLang="zh-CN" dirty="0" err="1"/>
              <a:t>www.npmtrends.com</a:t>
            </a:r>
            <a:r>
              <a:rPr kumimoji="1" lang="en" altLang="zh-CN" dirty="0"/>
              <a:t>/@angular/core-vs-angular-vs-react-vs-</a:t>
            </a:r>
            <a:r>
              <a:rPr kumimoji="1" lang="en" altLang="zh-CN" dirty="0" err="1"/>
              <a:t>vue</a:t>
            </a:r>
            <a:r>
              <a:rPr kumimoji="1" lang="en" altLang="zh-CN" dirty="0"/>
              <a:t>-vs-</a:t>
            </a:r>
            <a:r>
              <a:rPr kumimoji="1" lang="en" altLang="zh-CN" dirty="0" err="1"/>
              <a:t>rxjs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399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4913F61-9D22-4741-9E85-BA395F51DA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2822" y="6112420"/>
            <a:ext cx="2320835" cy="6096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Angular</a:t>
            </a:r>
            <a:r>
              <a:rPr lang="zh-CN" altLang="en-US" dirty="0"/>
              <a:t>学习曲线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39FBC5-5476-F14E-910B-5EFB9A558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t="23898" r="9154" b="8278"/>
          <a:stretch/>
        </p:blipFill>
        <p:spPr>
          <a:xfrm>
            <a:off x="6587066" y="1524000"/>
            <a:ext cx="5079412" cy="4204306"/>
          </a:xfrm>
          <a:prstGeom prst="rect">
            <a:avLst/>
          </a:prstGeom>
        </p:spPr>
      </p:pic>
      <p:sp>
        <p:nvSpPr>
          <p:cNvPr id="21" name="任意形状 20">
            <a:extLst>
              <a:ext uri="{FF2B5EF4-FFF2-40B4-BE49-F238E27FC236}">
                <a16:creationId xmlns:a16="http://schemas.microsoft.com/office/drawing/2014/main" id="{BBFD97D3-605D-EC47-8434-A187F6106B7A}"/>
              </a:ext>
            </a:extLst>
          </p:cNvPr>
          <p:cNvSpPr/>
          <p:nvPr/>
        </p:nvSpPr>
        <p:spPr>
          <a:xfrm>
            <a:off x="1336039" y="2104573"/>
            <a:ext cx="3454400" cy="2249714"/>
          </a:xfrm>
          <a:custGeom>
            <a:avLst/>
            <a:gdLst>
              <a:gd name="connsiteX0" fmla="*/ 29703 w 3077703"/>
              <a:gd name="connsiteY0" fmla="*/ 2380343 h 2380343"/>
              <a:gd name="connsiteX1" fmla="*/ 675 w 3077703"/>
              <a:gd name="connsiteY1" fmla="*/ 2264229 h 2380343"/>
              <a:gd name="connsiteX2" fmla="*/ 29703 w 3077703"/>
              <a:gd name="connsiteY2" fmla="*/ 1944914 h 2380343"/>
              <a:gd name="connsiteX3" fmla="*/ 58732 w 3077703"/>
              <a:gd name="connsiteY3" fmla="*/ 1611086 h 2380343"/>
              <a:gd name="connsiteX4" fmla="*/ 102275 w 3077703"/>
              <a:gd name="connsiteY4" fmla="*/ 1524000 h 2380343"/>
              <a:gd name="connsiteX5" fmla="*/ 189360 w 3077703"/>
              <a:gd name="connsiteY5" fmla="*/ 1364343 h 2380343"/>
              <a:gd name="connsiteX6" fmla="*/ 232903 w 3077703"/>
              <a:gd name="connsiteY6" fmla="*/ 1320800 h 2380343"/>
              <a:gd name="connsiteX7" fmla="*/ 276446 w 3077703"/>
              <a:gd name="connsiteY7" fmla="*/ 1291771 h 2380343"/>
              <a:gd name="connsiteX8" fmla="*/ 319989 w 3077703"/>
              <a:gd name="connsiteY8" fmla="*/ 1277257 h 2380343"/>
              <a:gd name="connsiteX9" fmla="*/ 378046 w 3077703"/>
              <a:gd name="connsiteY9" fmla="*/ 1291771 h 2380343"/>
              <a:gd name="connsiteX10" fmla="*/ 450618 w 3077703"/>
              <a:gd name="connsiteY10" fmla="*/ 1306286 h 2380343"/>
              <a:gd name="connsiteX11" fmla="*/ 537703 w 3077703"/>
              <a:gd name="connsiteY11" fmla="*/ 1335314 h 2380343"/>
              <a:gd name="connsiteX12" fmla="*/ 581246 w 3077703"/>
              <a:gd name="connsiteY12" fmla="*/ 1349829 h 2380343"/>
              <a:gd name="connsiteX13" fmla="*/ 610275 w 3077703"/>
              <a:gd name="connsiteY13" fmla="*/ 1393371 h 2380343"/>
              <a:gd name="connsiteX14" fmla="*/ 653818 w 3077703"/>
              <a:gd name="connsiteY14" fmla="*/ 1436914 h 2380343"/>
              <a:gd name="connsiteX15" fmla="*/ 668332 w 3077703"/>
              <a:gd name="connsiteY15" fmla="*/ 1480457 h 2380343"/>
              <a:gd name="connsiteX16" fmla="*/ 697360 w 3077703"/>
              <a:gd name="connsiteY16" fmla="*/ 1524000 h 2380343"/>
              <a:gd name="connsiteX17" fmla="*/ 711875 w 3077703"/>
              <a:gd name="connsiteY17" fmla="*/ 1567543 h 2380343"/>
              <a:gd name="connsiteX18" fmla="*/ 740903 w 3077703"/>
              <a:gd name="connsiteY18" fmla="*/ 1611086 h 2380343"/>
              <a:gd name="connsiteX19" fmla="*/ 755418 w 3077703"/>
              <a:gd name="connsiteY19" fmla="*/ 1654629 h 2380343"/>
              <a:gd name="connsiteX20" fmla="*/ 813475 w 3077703"/>
              <a:gd name="connsiteY20" fmla="*/ 1741714 h 2380343"/>
              <a:gd name="connsiteX21" fmla="*/ 857018 w 3077703"/>
              <a:gd name="connsiteY21" fmla="*/ 1727200 h 2380343"/>
              <a:gd name="connsiteX22" fmla="*/ 900560 w 3077703"/>
              <a:gd name="connsiteY22" fmla="*/ 1683657 h 2380343"/>
              <a:gd name="connsiteX23" fmla="*/ 944103 w 3077703"/>
              <a:gd name="connsiteY23" fmla="*/ 1654629 h 2380343"/>
              <a:gd name="connsiteX24" fmla="*/ 973132 w 3077703"/>
              <a:gd name="connsiteY24" fmla="*/ 1611086 h 2380343"/>
              <a:gd name="connsiteX25" fmla="*/ 987646 w 3077703"/>
              <a:gd name="connsiteY25" fmla="*/ 1567543 h 2380343"/>
              <a:gd name="connsiteX26" fmla="*/ 1045703 w 3077703"/>
              <a:gd name="connsiteY26" fmla="*/ 1480457 h 2380343"/>
              <a:gd name="connsiteX27" fmla="*/ 1074732 w 3077703"/>
              <a:gd name="connsiteY27" fmla="*/ 1422400 h 2380343"/>
              <a:gd name="connsiteX28" fmla="*/ 1089246 w 3077703"/>
              <a:gd name="connsiteY28" fmla="*/ 1378857 h 2380343"/>
              <a:gd name="connsiteX29" fmla="*/ 1118275 w 3077703"/>
              <a:gd name="connsiteY29" fmla="*/ 1335314 h 2380343"/>
              <a:gd name="connsiteX30" fmla="*/ 1132789 w 3077703"/>
              <a:gd name="connsiteY30" fmla="*/ 1291771 h 2380343"/>
              <a:gd name="connsiteX31" fmla="*/ 1176332 w 3077703"/>
              <a:gd name="connsiteY31" fmla="*/ 1204686 h 2380343"/>
              <a:gd name="connsiteX32" fmla="*/ 1219875 w 3077703"/>
              <a:gd name="connsiteY32" fmla="*/ 1059543 h 2380343"/>
              <a:gd name="connsiteX33" fmla="*/ 1234389 w 3077703"/>
              <a:gd name="connsiteY33" fmla="*/ 1016000 h 2380343"/>
              <a:gd name="connsiteX34" fmla="*/ 1263418 w 3077703"/>
              <a:gd name="connsiteY34" fmla="*/ 972457 h 2380343"/>
              <a:gd name="connsiteX35" fmla="*/ 1292446 w 3077703"/>
              <a:gd name="connsiteY35" fmla="*/ 870857 h 2380343"/>
              <a:gd name="connsiteX36" fmla="*/ 1321475 w 3077703"/>
              <a:gd name="connsiteY36" fmla="*/ 783771 h 2380343"/>
              <a:gd name="connsiteX37" fmla="*/ 1379532 w 3077703"/>
              <a:gd name="connsiteY37" fmla="*/ 696686 h 2380343"/>
              <a:gd name="connsiteX38" fmla="*/ 1466618 w 3077703"/>
              <a:gd name="connsiteY38" fmla="*/ 667657 h 2380343"/>
              <a:gd name="connsiteX39" fmla="*/ 1582732 w 3077703"/>
              <a:gd name="connsiteY39" fmla="*/ 841829 h 2380343"/>
              <a:gd name="connsiteX40" fmla="*/ 1611760 w 3077703"/>
              <a:gd name="connsiteY40" fmla="*/ 885371 h 2380343"/>
              <a:gd name="connsiteX41" fmla="*/ 1640789 w 3077703"/>
              <a:gd name="connsiteY41" fmla="*/ 928914 h 2380343"/>
              <a:gd name="connsiteX42" fmla="*/ 1655303 w 3077703"/>
              <a:gd name="connsiteY42" fmla="*/ 972457 h 2380343"/>
              <a:gd name="connsiteX43" fmla="*/ 1713360 w 3077703"/>
              <a:gd name="connsiteY43" fmla="*/ 1059543 h 2380343"/>
              <a:gd name="connsiteX44" fmla="*/ 1727875 w 3077703"/>
              <a:gd name="connsiteY44" fmla="*/ 1103086 h 2380343"/>
              <a:gd name="connsiteX45" fmla="*/ 1785932 w 3077703"/>
              <a:gd name="connsiteY45" fmla="*/ 1190171 h 2380343"/>
              <a:gd name="connsiteX46" fmla="*/ 1945589 w 3077703"/>
              <a:gd name="connsiteY46" fmla="*/ 1074057 h 2380343"/>
              <a:gd name="connsiteX47" fmla="*/ 2018160 w 3077703"/>
              <a:gd name="connsiteY47" fmla="*/ 1001486 h 2380343"/>
              <a:gd name="connsiteX48" fmla="*/ 2032675 w 3077703"/>
              <a:gd name="connsiteY48" fmla="*/ 957943 h 2380343"/>
              <a:gd name="connsiteX49" fmla="*/ 2090732 w 3077703"/>
              <a:gd name="connsiteY49" fmla="*/ 870857 h 2380343"/>
              <a:gd name="connsiteX50" fmla="*/ 2119760 w 3077703"/>
              <a:gd name="connsiteY50" fmla="*/ 827314 h 2380343"/>
              <a:gd name="connsiteX51" fmla="*/ 2148789 w 3077703"/>
              <a:gd name="connsiteY51" fmla="*/ 783771 h 2380343"/>
              <a:gd name="connsiteX52" fmla="*/ 2192332 w 3077703"/>
              <a:gd name="connsiteY52" fmla="*/ 711200 h 2380343"/>
              <a:gd name="connsiteX53" fmla="*/ 2235875 w 3077703"/>
              <a:gd name="connsiteY53" fmla="*/ 609600 h 2380343"/>
              <a:gd name="connsiteX54" fmla="*/ 2308446 w 3077703"/>
              <a:gd name="connsiteY54" fmla="*/ 508000 h 2380343"/>
              <a:gd name="connsiteX55" fmla="*/ 2366503 w 3077703"/>
              <a:gd name="connsiteY55" fmla="*/ 391886 h 2380343"/>
              <a:gd name="connsiteX56" fmla="*/ 2424560 w 3077703"/>
              <a:gd name="connsiteY56" fmla="*/ 290286 h 2380343"/>
              <a:gd name="connsiteX57" fmla="*/ 2453589 w 3077703"/>
              <a:gd name="connsiteY57" fmla="*/ 246743 h 2380343"/>
              <a:gd name="connsiteX58" fmla="*/ 2497132 w 3077703"/>
              <a:gd name="connsiteY58" fmla="*/ 159657 h 2380343"/>
              <a:gd name="connsiteX59" fmla="*/ 2511646 w 3077703"/>
              <a:gd name="connsiteY59" fmla="*/ 116114 h 2380343"/>
              <a:gd name="connsiteX60" fmla="*/ 2555189 w 3077703"/>
              <a:gd name="connsiteY60" fmla="*/ 72571 h 2380343"/>
              <a:gd name="connsiteX61" fmla="*/ 2584218 w 3077703"/>
              <a:gd name="connsiteY61" fmla="*/ 29029 h 2380343"/>
              <a:gd name="connsiteX62" fmla="*/ 2642275 w 3077703"/>
              <a:gd name="connsiteY62" fmla="*/ 0 h 2380343"/>
              <a:gd name="connsiteX63" fmla="*/ 2787418 w 3077703"/>
              <a:gd name="connsiteY63" fmla="*/ 29029 h 2380343"/>
              <a:gd name="connsiteX64" fmla="*/ 2845475 w 3077703"/>
              <a:gd name="connsiteY64" fmla="*/ 43543 h 2380343"/>
              <a:gd name="connsiteX65" fmla="*/ 2961589 w 3077703"/>
              <a:gd name="connsiteY65" fmla="*/ 58057 h 2380343"/>
              <a:gd name="connsiteX66" fmla="*/ 3077703 w 3077703"/>
              <a:gd name="connsiteY66" fmla="*/ 72571 h 238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077703" h="2380343">
                <a:moveTo>
                  <a:pt x="29703" y="2380343"/>
                </a:moveTo>
                <a:cubicBezTo>
                  <a:pt x="20027" y="2341638"/>
                  <a:pt x="2408" y="2304087"/>
                  <a:pt x="675" y="2264229"/>
                </a:cubicBezTo>
                <a:cubicBezTo>
                  <a:pt x="-3802" y="2161250"/>
                  <a:pt x="14906" y="2048493"/>
                  <a:pt x="29703" y="1944914"/>
                </a:cubicBezTo>
                <a:cubicBezTo>
                  <a:pt x="35263" y="1861520"/>
                  <a:pt x="41391" y="1706464"/>
                  <a:pt x="58732" y="1611086"/>
                </a:cubicBezTo>
                <a:cubicBezTo>
                  <a:pt x="68097" y="1559579"/>
                  <a:pt x="76920" y="1570484"/>
                  <a:pt x="102275" y="1524000"/>
                </a:cubicBezTo>
                <a:cubicBezTo>
                  <a:pt x="123144" y="1485741"/>
                  <a:pt x="154465" y="1406218"/>
                  <a:pt x="189360" y="1364343"/>
                </a:cubicBezTo>
                <a:cubicBezTo>
                  <a:pt x="202501" y="1348574"/>
                  <a:pt x="217134" y="1333941"/>
                  <a:pt x="232903" y="1320800"/>
                </a:cubicBezTo>
                <a:cubicBezTo>
                  <a:pt x="246304" y="1309633"/>
                  <a:pt x="260844" y="1299572"/>
                  <a:pt x="276446" y="1291771"/>
                </a:cubicBezTo>
                <a:cubicBezTo>
                  <a:pt x="290130" y="1284929"/>
                  <a:pt x="305475" y="1282095"/>
                  <a:pt x="319989" y="1277257"/>
                </a:cubicBezTo>
                <a:cubicBezTo>
                  <a:pt x="339341" y="1282095"/>
                  <a:pt x="358573" y="1287444"/>
                  <a:pt x="378046" y="1291771"/>
                </a:cubicBezTo>
                <a:cubicBezTo>
                  <a:pt x="402128" y="1297123"/>
                  <a:pt x="426817" y="1299795"/>
                  <a:pt x="450618" y="1306286"/>
                </a:cubicBezTo>
                <a:cubicBezTo>
                  <a:pt x="480138" y="1314337"/>
                  <a:pt x="508675" y="1325638"/>
                  <a:pt x="537703" y="1335314"/>
                </a:cubicBezTo>
                <a:lnTo>
                  <a:pt x="581246" y="1349829"/>
                </a:lnTo>
                <a:cubicBezTo>
                  <a:pt x="590922" y="1364343"/>
                  <a:pt x="599108" y="1379970"/>
                  <a:pt x="610275" y="1393371"/>
                </a:cubicBezTo>
                <a:cubicBezTo>
                  <a:pt x="623416" y="1409140"/>
                  <a:pt x="642432" y="1419835"/>
                  <a:pt x="653818" y="1436914"/>
                </a:cubicBezTo>
                <a:cubicBezTo>
                  <a:pt x="662305" y="1449644"/>
                  <a:pt x="661490" y="1466773"/>
                  <a:pt x="668332" y="1480457"/>
                </a:cubicBezTo>
                <a:cubicBezTo>
                  <a:pt x="676133" y="1496059"/>
                  <a:pt x="689559" y="1508398"/>
                  <a:pt x="697360" y="1524000"/>
                </a:cubicBezTo>
                <a:cubicBezTo>
                  <a:pt x="704202" y="1537684"/>
                  <a:pt x="705033" y="1553859"/>
                  <a:pt x="711875" y="1567543"/>
                </a:cubicBezTo>
                <a:cubicBezTo>
                  <a:pt x="719676" y="1583145"/>
                  <a:pt x="733102" y="1595484"/>
                  <a:pt x="740903" y="1611086"/>
                </a:cubicBezTo>
                <a:cubicBezTo>
                  <a:pt x="747745" y="1624770"/>
                  <a:pt x="747988" y="1641255"/>
                  <a:pt x="755418" y="1654629"/>
                </a:cubicBezTo>
                <a:cubicBezTo>
                  <a:pt x="772361" y="1685126"/>
                  <a:pt x="813475" y="1741714"/>
                  <a:pt x="813475" y="1741714"/>
                </a:cubicBezTo>
                <a:cubicBezTo>
                  <a:pt x="827989" y="1736876"/>
                  <a:pt x="844288" y="1735687"/>
                  <a:pt x="857018" y="1727200"/>
                </a:cubicBezTo>
                <a:cubicBezTo>
                  <a:pt x="874097" y="1715814"/>
                  <a:pt x="884791" y="1696798"/>
                  <a:pt x="900560" y="1683657"/>
                </a:cubicBezTo>
                <a:cubicBezTo>
                  <a:pt x="913961" y="1672490"/>
                  <a:pt x="929589" y="1664305"/>
                  <a:pt x="944103" y="1654629"/>
                </a:cubicBezTo>
                <a:cubicBezTo>
                  <a:pt x="953779" y="1640115"/>
                  <a:pt x="965331" y="1626688"/>
                  <a:pt x="973132" y="1611086"/>
                </a:cubicBezTo>
                <a:cubicBezTo>
                  <a:pt x="979974" y="1597402"/>
                  <a:pt x="980216" y="1580917"/>
                  <a:pt x="987646" y="1567543"/>
                </a:cubicBezTo>
                <a:cubicBezTo>
                  <a:pt x="1004589" y="1537045"/>
                  <a:pt x="1030100" y="1511662"/>
                  <a:pt x="1045703" y="1480457"/>
                </a:cubicBezTo>
                <a:cubicBezTo>
                  <a:pt x="1055379" y="1461105"/>
                  <a:pt x="1066209" y="1442287"/>
                  <a:pt x="1074732" y="1422400"/>
                </a:cubicBezTo>
                <a:cubicBezTo>
                  <a:pt x="1080759" y="1408338"/>
                  <a:pt x="1082404" y="1392541"/>
                  <a:pt x="1089246" y="1378857"/>
                </a:cubicBezTo>
                <a:cubicBezTo>
                  <a:pt x="1097047" y="1363255"/>
                  <a:pt x="1108599" y="1349828"/>
                  <a:pt x="1118275" y="1335314"/>
                </a:cubicBezTo>
                <a:cubicBezTo>
                  <a:pt x="1123113" y="1320800"/>
                  <a:pt x="1125947" y="1305455"/>
                  <a:pt x="1132789" y="1291771"/>
                </a:cubicBezTo>
                <a:cubicBezTo>
                  <a:pt x="1175198" y="1206954"/>
                  <a:pt x="1152010" y="1289814"/>
                  <a:pt x="1176332" y="1204686"/>
                </a:cubicBezTo>
                <a:cubicBezTo>
                  <a:pt x="1220201" y="1051142"/>
                  <a:pt x="1150893" y="1266490"/>
                  <a:pt x="1219875" y="1059543"/>
                </a:cubicBezTo>
                <a:cubicBezTo>
                  <a:pt x="1224713" y="1045029"/>
                  <a:pt x="1225902" y="1028730"/>
                  <a:pt x="1234389" y="1016000"/>
                </a:cubicBezTo>
                <a:lnTo>
                  <a:pt x="1263418" y="972457"/>
                </a:lnTo>
                <a:cubicBezTo>
                  <a:pt x="1312205" y="826093"/>
                  <a:pt x="1237760" y="1053144"/>
                  <a:pt x="1292446" y="870857"/>
                </a:cubicBezTo>
                <a:cubicBezTo>
                  <a:pt x="1301239" y="841549"/>
                  <a:pt x="1304502" y="809231"/>
                  <a:pt x="1321475" y="783771"/>
                </a:cubicBezTo>
                <a:cubicBezTo>
                  <a:pt x="1340827" y="754743"/>
                  <a:pt x="1346435" y="707719"/>
                  <a:pt x="1379532" y="696686"/>
                </a:cubicBezTo>
                <a:lnTo>
                  <a:pt x="1466618" y="667657"/>
                </a:lnTo>
                <a:lnTo>
                  <a:pt x="1582732" y="841829"/>
                </a:lnTo>
                <a:lnTo>
                  <a:pt x="1611760" y="885371"/>
                </a:lnTo>
                <a:lnTo>
                  <a:pt x="1640789" y="928914"/>
                </a:lnTo>
                <a:cubicBezTo>
                  <a:pt x="1645627" y="943428"/>
                  <a:pt x="1647873" y="959083"/>
                  <a:pt x="1655303" y="972457"/>
                </a:cubicBezTo>
                <a:cubicBezTo>
                  <a:pt x="1672246" y="1002955"/>
                  <a:pt x="1702327" y="1026445"/>
                  <a:pt x="1713360" y="1059543"/>
                </a:cubicBezTo>
                <a:cubicBezTo>
                  <a:pt x="1718198" y="1074057"/>
                  <a:pt x="1720445" y="1089712"/>
                  <a:pt x="1727875" y="1103086"/>
                </a:cubicBezTo>
                <a:cubicBezTo>
                  <a:pt x="1744818" y="1133583"/>
                  <a:pt x="1785932" y="1190171"/>
                  <a:pt x="1785932" y="1190171"/>
                </a:cubicBezTo>
                <a:cubicBezTo>
                  <a:pt x="1831350" y="1159893"/>
                  <a:pt x="1905662" y="1113984"/>
                  <a:pt x="1945589" y="1074057"/>
                </a:cubicBezTo>
                <a:cubicBezTo>
                  <a:pt x="2042350" y="977296"/>
                  <a:pt x="1902050" y="1078893"/>
                  <a:pt x="2018160" y="1001486"/>
                </a:cubicBezTo>
                <a:cubicBezTo>
                  <a:pt x="2022998" y="986972"/>
                  <a:pt x="2025245" y="971317"/>
                  <a:pt x="2032675" y="957943"/>
                </a:cubicBezTo>
                <a:cubicBezTo>
                  <a:pt x="2049618" y="927445"/>
                  <a:pt x="2071380" y="899886"/>
                  <a:pt x="2090732" y="870857"/>
                </a:cubicBezTo>
                <a:lnTo>
                  <a:pt x="2119760" y="827314"/>
                </a:lnTo>
                <a:cubicBezTo>
                  <a:pt x="2129436" y="812800"/>
                  <a:pt x="2139814" y="798729"/>
                  <a:pt x="2148789" y="783771"/>
                </a:cubicBezTo>
                <a:cubicBezTo>
                  <a:pt x="2163303" y="759581"/>
                  <a:pt x="2179716" y="736432"/>
                  <a:pt x="2192332" y="711200"/>
                </a:cubicBezTo>
                <a:cubicBezTo>
                  <a:pt x="2241717" y="612430"/>
                  <a:pt x="2160365" y="730415"/>
                  <a:pt x="2235875" y="609600"/>
                </a:cubicBezTo>
                <a:cubicBezTo>
                  <a:pt x="2267526" y="558959"/>
                  <a:pt x="2282122" y="556260"/>
                  <a:pt x="2308446" y="508000"/>
                </a:cubicBezTo>
                <a:cubicBezTo>
                  <a:pt x="2329167" y="470011"/>
                  <a:pt x="2342499" y="427891"/>
                  <a:pt x="2366503" y="391886"/>
                </a:cubicBezTo>
                <a:cubicBezTo>
                  <a:pt x="2437228" y="285800"/>
                  <a:pt x="2350900" y="419191"/>
                  <a:pt x="2424560" y="290286"/>
                </a:cubicBezTo>
                <a:cubicBezTo>
                  <a:pt x="2433215" y="275140"/>
                  <a:pt x="2443913" y="261257"/>
                  <a:pt x="2453589" y="246743"/>
                </a:cubicBezTo>
                <a:cubicBezTo>
                  <a:pt x="2490070" y="137297"/>
                  <a:pt x="2440859" y="272203"/>
                  <a:pt x="2497132" y="159657"/>
                </a:cubicBezTo>
                <a:cubicBezTo>
                  <a:pt x="2503974" y="145973"/>
                  <a:pt x="2503159" y="128844"/>
                  <a:pt x="2511646" y="116114"/>
                </a:cubicBezTo>
                <a:cubicBezTo>
                  <a:pt x="2523032" y="99035"/>
                  <a:pt x="2542048" y="88340"/>
                  <a:pt x="2555189" y="72571"/>
                </a:cubicBezTo>
                <a:cubicBezTo>
                  <a:pt x="2566356" y="59170"/>
                  <a:pt x="2570817" y="40196"/>
                  <a:pt x="2584218" y="29029"/>
                </a:cubicBezTo>
                <a:cubicBezTo>
                  <a:pt x="2600840" y="15178"/>
                  <a:pt x="2622923" y="9676"/>
                  <a:pt x="2642275" y="0"/>
                </a:cubicBezTo>
                <a:cubicBezTo>
                  <a:pt x="2777127" y="33712"/>
                  <a:pt x="2609481" y="-6559"/>
                  <a:pt x="2787418" y="29029"/>
                </a:cubicBezTo>
                <a:cubicBezTo>
                  <a:pt x="2806979" y="32941"/>
                  <a:pt x="2825798" y="40264"/>
                  <a:pt x="2845475" y="43543"/>
                </a:cubicBezTo>
                <a:cubicBezTo>
                  <a:pt x="2883950" y="49955"/>
                  <a:pt x="2922925" y="52902"/>
                  <a:pt x="2961589" y="58057"/>
                </a:cubicBezTo>
                <a:cubicBezTo>
                  <a:pt x="3075577" y="73255"/>
                  <a:pt x="3027904" y="72571"/>
                  <a:pt x="3077703" y="725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占位符 17">
            <a:extLst>
              <a:ext uri="{FF2B5EF4-FFF2-40B4-BE49-F238E27FC236}">
                <a16:creationId xmlns:a16="http://schemas.microsoft.com/office/drawing/2014/main" id="{211B62C0-D8E5-A04F-9901-F993D37A06B9}"/>
              </a:ext>
            </a:extLst>
          </p:cNvPr>
          <p:cNvSpPr txBox="1">
            <a:spLocks/>
          </p:cNvSpPr>
          <p:nvPr/>
        </p:nvSpPr>
        <p:spPr>
          <a:xfrm>
            <a:off x="8231051" y="6301468"/>
            <a:ext cx="2050869" cy="4205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RxJS</a:t>
            </a:r>
            <a:r>
              <a:rPr lang="zh-CN" altLang="en-US"/>
              <a:t>学习曲线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5A5AC-BC0E-C14B-BCD7-C76E9502E48F}"/>
              </a:ext>
            </a:extLst>
          </p:cNvPr>
          <p:cNvSpPr txBox="1"/>
          <p:nvPr/>
        </p:nvSpPr>
        <p:spPr>
          <a:xfrm>
            <a:off x="491067" y="440267"/>
            <a:ext cx="4148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0-2</a:t>
            </a:r>
            <a:r>
              <a:rPr kumimoji="1" lang="zh-CN" altLang="en-US" sz="3600" dirty="0"/>
              <a:t> </a:t>
            </a:r>
            <a:r>
              <a:rPr kumimoji="1" lang="en-US" altLang="zh-CN" sz="3200" dirty="0" err="1"/>
              <a:t>RxJS</a:t>
            </a:r>
            <a:r>
              <a:rPr kumimoji="1" lang="zh-CN" altLang="en-US" sz="3200" dirty="0"/>
              <a:t>的学习曲线</a:t>
            </a:r>
            <a:endParaRPr kumimoji="1" lang="zh-CN" alt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19C29F9-C20A-594E-AA43-973DE3B91451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2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4700" y="342900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K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YOU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0600" y="1982450"/>
            <a:ext cx="2990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20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18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3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A37F3D-212E-5D4D-BF15-2E6A744B0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5417" y="2799044"/>
            <a:ext cx="8441167" cy="1947768"/>
          </a:xfrm>
        </p:spPr>
        <p:txBody>
          <a:bodyPr>
            <a:normAutofit/>
          </a:bodyPr>
          <a:lstStyle/>
          <a:p>
            <a:r>
              <a:rPr lang="en" altLang="zh-CN" sz="3600" b="0" dirty="0" err="1">
                <a:latin typeface="+mn-ea"/>
              </a:rPr>
              <a:t>RxJS</a:t>
            </a:r>
            <a:r>
              <a:rPr lang="zh-CN" altLang="en-US" sz="3600" b="0" dirty="0">
                <a:latin typeface="+mn-ea"/>
              </a:rPr>
              <a:t>可以看成是处理</a:t>
            </a:r>
            <a:r>
              <a:rPr lang="zh-CN" altLang="en-US" sz="3600" dirty="0">
                <a:latin typeface="+mn-ea"/>
              </a:rPr>
              <a:t>非同步</a:t>
            </a:r>
            <a:r>
              <a:rPr lang="zh-CN" altLang="en-US" sz="3600" b="0" dirty="0">
                <a:latin typeface="+mn-ea"/>
              </a:rPr>
              <a:t>行为的</a:t>
            </a:r>
            <a:r>
              <a:rPr lang="en" altLang="zh-CN" sz="3600" b="0" dirty="0" err="1">
                <a:latin typeface="+mn-ea"/>
              </a:rPr>
              <a:t>Lodash</a:t>
            </a:r>
            <a:endParaRPr kumimoji="1" lang="zh-CN" altLang="en-US" sz="3600" b="0" dirty="0">
              <a:latin typeface="+mn-ea"/>
            </a:endParaRPr>
          </a:p>
          <a:p>
            <a:pPr algn="ctr"/>
            <a:r>
              <a:rPr lang="en-US" altLang="zh-CN" sz="3600" b="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demo</a:t>
            </a:r>
            <a:r>
              <a:rPr kumimoji="1" lang="en-US" altLang="zh-CN" sz="3600" b="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kumimoji="1" lang="zh-CN" altLang="en-US" sz="3600" b="0" dirty="0">
                <a:solidFill>
                  <a:schemeClr val="bg1">
                    <a:lumMod val="75000"/>
                  </a:schemeClr>
                </a:solidFill>
              </a:rPr>
              <a:t>隔一秒输出一个数字</a:t>
            </a:r>
            <a:endParaRPr kumimoji="1" lang="en-US" altLang="zh-CN" sz="3600" b="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kumimoji="1" lang="en-US" altLang="zh-CN" sz="3600" b="0" dirty="0">
                <a:solidFill>
                  <a:schemeClr val="bg1">
                    <a:lumMod val="75000"/>
                  </a:schemeClr>
                </a:solidFill>
              </a:rPr>
              <a:t>Demo:</a:t>
            </a:r>
            <a:r>
              <a:rPr kumimoji="1" lang="zh-CN" altLang="en-US" sz="3600" b="0" dirty="0">
                <a:solidFill>
                  <a:schemeClr val="bg1">
                    <a:lumMod val="75000"/>
                  </a:schemeClr>
                </a:solidFill>
              </a:rPr>
              <a:t>一个接一个的进行</a:t>
            </a:r>
            <a:r>
              <a:rPr kumimoji="1" lang="en-US" altLang="zh-CN" sz="3600" b="0" dirty="0">
                <a:solidFill>
                  <a:schemeClr val="bg1">
                    <a:lumMod val="75000"/>
                  </a:schemeClr>
                </a:solidFill>
              </a:rPr>
              <a:t>request</a:t>
            </a:r>
          </a:p>
          <a:p>
            <a:pPr algn="ctr"/>
            <a:endParaRPr lang="zh-CN" altLang="en-US" sz="3600" b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39F1E1-5186-7747-9F2B-4A2E474DB02C}"/>
              </a:ext>
            </a:extLst>
          </p:cNvPr>
          <p:cNvSpPr txBox="1"/>
          <p:nvPr/>
        </p:nvSpPr>
        <p:spPr>
          <a:xfrm>
            <a:off x="491067" y="440267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1-1</a:t>
            </a:r>
            <a:r>
              <a:rPr kumimoji="1" lang="zh-CN" altLang="en-US" sz="3600" dirty="0"/>
              <a:t> </a:t>
            </a:r>
            <a:r>
              <a:rPr kumimoji="1" lang="en-US" altLang="zh-CN" sz="3200" dirty="0" err="1"/>
              <a:t>RxJS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是啥</a:t>
            </a:r>
            <a:endParaRPr kumimoji="1" lang="zh-CN" altLang="en-US" sz="36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3D0158A7-39F5-C246-990B-39B51E477C0B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1C916D9-11F4-3744-BBF4-9EDAF1521D25}"/>
              </a:ext>
            </a:extLst>
          </p:cNvPr>
          <p:cNvSpPr txBox="1"/>
          <p:nvPr/>
        </p:nvSpPr>
        <p:spPr>
          <a:xfrm>
            <a:off x="1875417" y="2065867"/>
            <a:ext cx="801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RxJS</a:t>
            </a:r>
            <a:r>
              <a:rPr lang="en" altLang="zh-CN" dirty="0"/>
              <a:t> </a:t>
            </a:r>
            <a:r>
              <a:rPr lang="zh-CN" altLang="en-US" dirty="0"/>
              <a:t>是 </a:t>
            </a:r>
            <a:r>
              <a:rPr lang="en" altLang="zh-CN" dirty="0"/>
              <a:t>Reactive Extensions for JavaScript </a:t>
            </a:r>
            <a:r>
              <a:rPr lang="zh-CN" altLang="en-US" dirty="0"/>
              <a:t>的缩写，起源于 </a:t>
            </a:r>
            <a:r>
              <a:rPr lang="en" altLang="zh-CN" dirty="0"/>
              <a:t>Reactive Extensions</a:t>
            </a:r>
            <a:r>
              <a:rPr lang="zh-CN" altLang="en" dirty="0"/>
              <a:t>，</a:t>
            </a:r>
            <a:r>
              <a:rPr lang="zh-CN" altLang="en-US" dirty="0"/>
              <a:t>是一个基于可观测数据流在异步编程应用中的库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0DBE0D-E2DB-9C41-AA97-8014F0AB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7" y="1722965"/>
            <a:ext cx="11195635" cy="41359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73D4E4-FAFC-D444-85ED-F9881347EABD}"/>
              </a:ext>
            </a:extLst>
          </p:cNvPr>
          <p:cNvSpPr/>
          <p:nvPr/>
        </p:nvSpPr>
        <p:spPr>
          <a:xfrm>
            <a:off x="4893733" y="2997200"/>
            <a:ext cx="728134" cy="54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748D80-F13F-E44A-851C-7661997A5AB6}"/>
              </a:ext>
            </a:extLst>
          </p:cNvPr>
          <p:cNvSpPr txBox="1"/>
          <p:nvPr/>
        </p:nvSpPr>
        <p:spPr>
          <a:xfrm>
            <a:off x="491067" y="440267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1-2</a:t>
            </a:r>
            <a:r>
              <a:rPr kumimoji="1" lang="zh-CN" altLang="en-US" sz="3600" dirty="0"/>
              <a:t> </a:t>
            </a:r>
            <a:r>
              <a:rPr kumimoji="1"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常见</a:t>
            </a:r>
            <a:r>
              <a:rPr kumimoji="1"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API</a:t>
            </a:r>
            <a:endParaRPr kumimoji="1" lang="zh-CN" altLang="en-US" sz="36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9755C15-A919-5E44-ABD8-6FC602E6C557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6068483" y="1862710"/>
            <a:ext cx="398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基于流</a:t>
            </a:r>
          </a:p>
        </p:txBody>
      </p:sp>
      <p:sp>
        <p:nvSpPr>
          <p:cNvPr id="55" name="TextBox 18"/>
          <p:cNvSpPr txBox="1"/>
          <p:nvPr/>
        </p:nvSpPr>
        <p:spPr>
          <a:xfrm>
            <a:off x="6068482" y="3074828"/>
            <a:ext cx="5615517" cy="25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下雨天时，雨滴随时间推移逐渐产生，下落时对水面产生了水波纹的影响，这跟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Rx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中的流是很类似的。而在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中，雨滴可能就是一系列的鼠标点击、键盘点击产生的事件或数据集合等等，波纹会由近及远的扩散开来，看似无序，实则有序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just" defTabSz="914400">
              <a:lnSpc>
                <a:spcPct val="130000"/>
              </a:lnSpc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Demo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fromEvent.js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068482" y="2385930"/>
            <a:ext cx="3321869" cy="42055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Everything is stream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4C1E840-C2F6-C345-9FAF-4D7D119A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" y="1862710"/>
            <a:ext cx="4309760" cy="39782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C30942-B633-0B46-B4D4-7598540C11D3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1-3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RxJS</a:t>
            </a:r>
            <a:r>
              <a:rPr kumimoji="1"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的思想</a:t>
            </a:r>
            <a:endParaRPr kumimoji="1" lang="zh-CN" altLang="en-US" sz="36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12B243B-2168-FE4E-9E03-6598A1F25D44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1051E-7ADD-324E-8A71-3A876274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1821308"/>
            <a:ext cx="4180116" cy="482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观察者 （发布订阅）模式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17AC9-5949-9542-A18D-790EC820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6" y="2561449"/>
            <a:ext cx="7011004" cy="32370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665C59-9F43-F549-BFCB-CDFA7D0368BC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1-3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RxJS</a:t>
            </a:r>
            <a:r>
              <a:rPr kumimoji="1"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的</a:t>
            </a:r>
            <a:r>
              <a:rPr kumimoji="1" lang="zh-CN" altLang="en-US" sz="3600" dirty="0"/>
              <a:t>原理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FD313BA-99ED-8A4B-B382-7E139F5C7283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36AE591-0EF3-0A4E-AE6D-F4DD13A7E842}"/>
              </a:ext>
            </a:extLst>
          </p:cNvPr>
          <p:cNvSpPr/>
          <p:nvPr/>
        </p:nvSpPr>
        <p:spPr>
          <a:xfrm>
            <a:off x="4622800" y="4656667"/>
            <a:ext cx="2540000" cy="147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6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9665C59-9F43-F549-BFCB-CDFA7D0368BC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1-3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RxJS</a:t>
            </a:r>
            <a:r>
              <a:rPr kumimoji="1"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的</a:t>
            </a:r>
            <a:r>
              <a:rPr kumimoji="1" lang="zh-CN" altLang="en-US" sz="3600" dirty="0"/>
              <a:t>原理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FD313BA-99ED-8A4B-B382-7E139F5C7283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F88ADD7-4AE2-2846-B060-56947383AA57}"/>
              </a:ext>
            </a:extLst>
          </p:cNvPr>
          <p:cNvSpPr txBox="1">
            <a:spLocks/>
          </p:cNvSpPr>
          <p:nvPr/>
        </p:nvSpPr>
        <p:spPr>
          <a:xfrm>
            <a:off x="491066" y="2028513"/>
            <a:ext cx="3443514" cy="48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迭代器模式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036C49C-D0D7-C74F-B5D5-081A06BC8954}"/>
              </a:ext>
            </a:extLst>
          </p:cNvPr>
          <p:cNvSpPr txBox="1">
            <a:spLocks/>
          </p:cNvSpPr>
          <p:nvPr/>
        </p:nvSpPr>
        <p:spPr>
          <a:xfrm>
            <a:off x="491065" y="2726267"/>
            <a:ext cx="5842001" cy="195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提供通用的借口，遍历数据集合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CODE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343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4"/>
          <p:cNvSpPr>
            <a:spLocks noEditPoints="1"/>
          </p:cNvSpPr>
          <p:nvPr/>
        </p:nvSpPr>
        <p:spPr bwMode="auto">
          <a:xfrm>
            <a:off x="7303957" y="3880730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4"/>
          <p:cNvSpPr>
            <a:spLocks noEditPoints="1"/>
          </p:cNvSpPr>
          <p:nvPr/>
        </p:nvSpPr>
        <p:spPr bwMode="auto">
          <a:xfrm>
            <a:off x="7303957" y="1677644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94"/>
          <p:cNvSpPr>
            <a:spLocks noEditPoints="1"/>
          </p:cNvSpPr>
          <p:nvPr/>
        </p:nvSpPr>
        <p:spPr bwMode="auto">
          <a:xfrm>
            <a:off x="7295751" y="2869500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94"/>
          <p:cNvSpPr>
            <a:spLocks noEditPoints="1"/>
          </p:cNvSpPr>
          <p:nvPr/>
        </p:nvSpPr>
        <p:spPr bwMode="auto">
          <a:xfrm>
            <a:off x="7295751" y="5271380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09753" y="1893087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Promise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95650" y="2906026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cs typeface="+mn-ea"/>
                <a:sym typeface="+mn-lt"/>
              </a:rPr>
              <a:t>async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03856" y="5219015"/>
            <a:ext cx="314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cs typeface="+mn-ea"/>
                <a:sym typeface="+mn-lt"/>
              </a:rPr>
              <a:t>Co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03856" y="4061158"/>
            <a:ext cx="3141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CallBa</a:t>
            </a:r>
            <a:r>
              <a:rPr lang="en-US" altLang="zh-CN" sz="2800" b="1" kern="0" dirty="0" err="1">
                <a:solidFill>
                  <a:schemeClr val="accent1"/>
                </a:solidFill>
                <a:cs typeface="+mn-ea"/>
                <a:sym typeface="+mn-lt"/>
              </a:rPr>
              <a:t>ck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BC1D2A-DCA7-1D43-AB64-36817B4B2593}"/>
              </a:ext>
            </a:extLst>
          </p:cNvPr>
          <p:cNvSpPr/>
          <p:nvPr/>
        </p:nvSpPr>
        <p:spPr>
          <a:xfrm>
            <a:off x="491066" y="1712419"/>
            <a:ext cx="234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JS</a:t>
            </a:r>
            <a:r>
              <a:rPr lang="zh-CN" altLang="en-US" sz="2800" dirty="0"/>
              <a:t>的异步血统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314943-2CA8-3A4B-ABFE-A78BADA201DA}"/>
              </a:ext>
            </a:extLst>
          </p:cNvPr>
          <p:cNvSpPr/>
          <p:nvPr/>
        </p:nvSpPr>
        <p:spPr>
          <a:xfrm>
            <a:off x="491066" y="25880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/>
              <a:t>DOM Events</a:t>
            </a:r>
          </a:p>
          <a:p>
            <a:r>
              <a:rPr lang="en" altLang="zh-CN" dirty="0" err="1"/>
              <a:t>XMLHttpRequest</a:t>
            </a:r>
            <a:endParaRPr lang="en" altLang="zh-CN" dirty="0"/>
          </a:p>
          <a:p>
            <a:r>
              <a:rPr lang="en" altLang="zh-CN" dirty="0"/>
              <a:t>fetch</a:t>
            </a:r>
          </a:p>
          <a:p>
            <a:r>
              <a:rPr lang="en" altLang="zh-CN" dirty="0" err="1"/>
              <a:t>WebSockets</a:t>
            </a:r>
            <a:endParaRPr lang="en" altLang="zh-CN" dirty="0"/>
          </a:p>
          <a:p>
            <a:r>
              <a:rPr lang="en" altLang="zh-CN" dirty="0"/>
              <a:t>Server Send Events</a:t>
            </a:r>
          </a:p>
          <a:p>
            <a:r>
              <a:rPr lang="en" altLang="zh-CN" dirty="0"/>
              <a:t>Service Worker</a:t>
            </a:r>
          </a:p>
          <a:p>
            <a:r>
              <a:rPr lang="en" altLang="zh-CN" dirty="0"/>
              <a:t>Node Stream</a:t>
            </a:r>
          </a:p>
          <a:p>
            <a:r>
              <a:rPr lang="en" altLang="zh-CN" dirty="0"/>
              <a:t>Timer</a:t>
            </a:r>
          </a:p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45F2DA-9003-2949-A583-469DC5C5BB85}"/>
              </a:ext>
            </a:extLst>
          </p:cNvPr>
          <p:cNvSpPr txBox="1"/>
          <p:nvPr/>
        </p:nvSpPr>
        <p:spPr>
          <a:xfrm>
            <a:off x="491066" y="440267"/>
            <a:ext cx="743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2-1</a:t>
            </a:r>
            <a:r>
              <a:rPr lang="zh-CN" altLang="en-US" sz="3600" dirty="0"/>
              <a:t> 为啥需要使用</a:t>
            </a:r>
            <a:r>
              <a:rPr lang="en-US" altLang="zh-CN" sz="3600" dirty="0" err="1"/>
              <a:t>RxJS</a:t>
            </a:r>
            <a:endParaRPr kumimoji="1" lang="zh-CN" altLang="en-US" sz="3600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006BB1D-C27B-4249-8931-A2DCF74C9465}"/>
              </a:ext>
            </a:extLst>
          </p:cNvPr>
          <p:cNvCxnSpPr/>
          <p:nvPr/>
        </p:nvCxnSpPr>
        <p:spPr>
          <a:xfrm>
            <a:off x="491067" y="1286933"/>
            <a:ext cx="3420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9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4211</TotalTime>
  <Words>2236</Words>
  <Application>Microsoft Macintosh PowerPoint</Application>
  <PresentationFormat>宽屏</PresentationFormat>
  <Paragraphs>286</Paragraphs>
  <Slides>30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等线</vt:lpstr>
      <vt:lpstr>等线 Light</vt:lpstr>
      <vt:lpstr>宋体</vt:lpstr>
      <vt:lpstr>Microsoft YaHei</vt:lpstr>
      <vt:lpstr>Microsoft YaHei</vt:lpstr>
      <vt:lpstr>Microsoft YaHei Light</vt:lpstr>
      <vt:lpstr>Segoe UI Light</vt:lpstr>
      <vt:lpstr>Arial</vt:lpstr>
      <vt:lpstr>Calibri</vt:lpstr>
      <vt:lpstr>Calibri Light</vt:lpstr>
      <vt:lpstr>Century Gothic</vt:lpstr>
      <vt:lpstr>Office 主题</vt:lpstr>
      <vt:lpstr>OfficePLUS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没有完美的框架</vt:lpstr>
      <vt:lpstr>和现有技术对比 趋势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谌杨</cp:lastModifiedBy>
  <cp:revision>225</cp:revision>
  <dcterms:created xsi:type="dcterms:W3CDTF">2015-08-18T02:51:41Z</dcterms:created>
  <dcterms:modified xsi:type="dcterms:W3CDTF">2018-08-17T02:24:39Z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2017-12-19T12:42:05.8546577Z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